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9"/>
  </p:notesMasterIdLst>
  <p:handoutMasterIdLst>
    <p:handoutMasterId r:id="rId40"/>
  </p:handoutMasterIdLst>
  <p:sldIdLst>
    <p:sldId id="256" r:id="rId2"/>
    <p:sldId id="29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91"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92" r:id="rId36"/>
    <p:sldId id="288" r:id="rId37"/>
    <p:sldId id="289" r:id="rId38"/>
  </p:sldIdLst>
  <p:sldSz cx="9144000" cy="5143500" type="screen16x9"/>
  <p:notesSz cx="6858000" cy="924083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A6FBD3C-852E-4BF8-A469-0C70ED1B7454}">
  <a:tblStyle styleId="{1A6FBD3C-852E-4BF8-A469-0C70ED1B7454}"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D5CEFD4-61F2-4256-97DB-4597A09FC3E0}"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6" autoAdjust="0"/>
    <p:restoredTop sz="86790" autoAdjust="0"/>
  </p:normalViewPr>
  <p:slideViewPr>
    <p:cSldViewPr>
      <p:cViewPr>
        <p:scale>
          <a:sx n="81" d="100"/>
          <a:sy n="81" d="100"/>
        </p:scale>
        <p:origin x="12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2042"/>
          </a:xfrm>
          <a:prstGeom prst="rect">
            <a:avLst/>
          </a:prstGeom>
        </p:spPr>
        <p:txBody>
          <a:bodyPr vert="horz" lIns="91440" tIns="45720" rIns="91440" bIns="45720" rtlCol="0"/>
          <a:lstStyle>
            <a:lvl1pPr algn="r">
              <a:defRPr sz="1200"/>
            </a:lvl1pPr>
          </a:lstStyle>
          <a:p>
            <a:fld id="{792F5C8D-BF70-41DC-8A74-D2497A72B418}" type="datetimeFigureOut">
              <a:rPr lang="en-US" smtClean="0"/>
              <a:t>2/26/2015</a:t>
            </a:fld>
            <a:endParaRPr lang="en-US"/>
          </a:p>
        </p:txBody>
      </p:sp>
      <p:sp>
        <p:nvSpPr>
          <p:cNvPr id="4" name="Footer Placeholder 3"/>
          <p:cNvSpPr>
            <a:spLocks noGrp="1"/>
          </p:cNvSpPr>
          <p:nvPr>
            <p:ph type="ftr" sz="quarter" idx="2"/>
          </p:nvPr>
        </p:nvSpPr>
        <p:spPr>
          <a:xfrm>
            <a:off x="0" y="8777192"/>
            <a:ext cx="2971800" cy="46204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7192"/>
            <a:ext cx="2971800" cy="462042"/>
          </a:xfrm>
          <a:prstGeom prst="rect">
            <a:avLst/>
          </a:prstGeom>
        </p:spPr>
        <p:txBody>
          <a:bodyPr vert="horz" lIns="91440" tIns="45720" rIns="91440" bIns="45720" rtlCol="0" anchor="b"/>
          <a:lstStyle>
            <a:lvl1pPr algn="r">
              <a:defRPr sz="1200"/>
            </a:lvl1pPr>
          </a:lstStyle>
          <a:p>
            <a:fld id="{CDFB94EC-7543-4827-99A8-EB599F6696CA}" type="slidenum">
              <a:rPr lang="en-US" smtClean="0"/>
              <a:t>‹#›</a:t>
            </a:fld>
            <a:endParaRPr lang="en-US"/>
          </a:p>
        </p:txBody>
      </p:sp>
    </p:spTree>
    <p:extLst>
      <p:ext uri="{BB962C8B-B14F-4D97-AF65-F5344CB8AC3E}">
        <p14:creationId xmlns:p14="http://schemas.microsoft.com/office/powerpoint/2010/main" val="4214999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1" y="4389398"/>
            <a:ext cx="5486399" cy="4158377"/>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6478272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hildtrends.org/wp-content/uploads/2013/12/2013-54CaringAdults.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nytimes.com/2014/05/18/magazine/who-gets-to-graduate.html?_r=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huffingtonpost.com/michael-piraino/no-more-trashbag-kids_b_6656966.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casaforchildren.org/"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 name="Shape 39"/>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rtl="0">
              <a:spcBef>
                <a:spcPts val="0"/>
              </a:spcBef>
              <a:buNone/>
            </a:pPr>
            <a:r>
              <a:rPr lang="en"/>
              <a:t>Jaclyn</a:t>
            </a:r>
          </a:p>
          <a:p>
            <a:pPr lvl="0" rtl="0">
              <a:spcBef>
                <a:spcPts val="0"/>
              </a:spcBef>
              <a:buClr>
                <a:schemeClr val="dk1"/>
              </a:buClr>
              <a:buSzPct val="100000"/>
              <a:buFont typeface="Arial"/>
              <a:buNone/>
            </a:pPr>
            <a:r>
              <a:rPr lang="en"/>
              <a:t>Here is a visual in which you can see a breakdown of statistics from 2012. These individuals walk into a society full of unknowns without certainty they will succeed and no one to approach when problems arise. They really are unable to demonstrate a “live and learn” lifestyle because one mistake can jeopardize their entire life.</a:t>
            </a:r>
          </a:p>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rtl="0">
              <a:spcBef>
                <a:spcPts val="0"/>
              </a:spcBef>
              <a:buNone/>
            </a:pPr>
            <a:r>
              <a:rPr lang="en"/>
              <a:t>Jaclyn</a:t>
            </a:r>
          </a:p>
          <a:p>
            <a:pPr lvl="0" rtl="0">
              <a:spcBef>
                <a:spcPts val="0"/>
              </a:spcBef>
              <a:buClr>
                <a:schemeClr val="dk1"/>
              </a:buClr>
              <a:buSzPct val="100000"/>
              <a:buFont typeface="Arial"/>
              <a:buNone/>
            </a:pPr>
            <a:r>
              <a:rPr lang="en"/>
              <a:t>Foster children are not provided the guidance with the support that is considered a norm within society today. Psychosocial issues such as abuse, neglect, and mistrust forever haunt their minds, impacting participation in academics, relationships, and the ability to sustain a job. Accomplishments such as graduating high school are not shared amongst family members and friends due to the temporary foster family arrangements and the constant change in residency. They are deprived of a stable support system lacking positive encouragement, consistent direction with personal accountability, establishing relationships, and emerging in the role of responsibility. These individuals are suppressed financially and emotionally living a life controlled by a system of strangers that delegate personal decisions without consent of the child.</a:t>
            </a:r>
          </a:p>
          <a:p>
            <a:pPr lvl="0" rtl="0">
              <a:spcBef>
                <a:spcPts val="0"/>
              </a:spcBef>
              <a:buNone/>
            </a:pPr>
            <a:endParaRPr/>
          </a:p>
          <a:p>
            <a:pPr lvl="0" rtl="0">
              <a:spcBef>
                <a:spcPts val="0"/>
              </a:spcBef>
              <a:buNone/>
            </a:pPr>
            <a:r>
              <a:rPr lang="en"/>
              <a:t>Sociocultural refers to the non-genetic causes and dynamics that associate with how culture and society impact an individual. The lack of stability decreases engagement with social relationships, inhibits participation with age appropriate activities, and challenges performance due to consistent impediments. These individuals suffer from emotional deprivation leading to psychological disorders such as depression because of the neglect in which they experienced. They will have trouble trusting others because they have been constantly let down leading to social isolation and difficulty developing relationships with others. Cultural norms may contribute to the habits they developed from either living on the streets or with the individuals they associate with. Many foster children are constantly being moved from one place to another place leaving them with feelings of instability and the inability to have friends to build relationships with. Although one may not have all the answers to change their circumstances.</a:t>
            </a:r>
          </a:p>
          <a:p>
            <a:pPr lvl="0" rtl="0">
              <a:spcBef>
                <a:spcPts val="0"/>
              </a:spcBef>
              <a:buClr>
                <a:schemeClr val="dk1"/>
              </a:buClr>
              <a:buSzPct val="100000"/>
              <a:buFont typeface="Arial"/>
              <a:buNone/>
            </a:pPr>
            <a:r>
              <a:rPr lang="en"/>
              <a:t>...lauren will now explain their lifestyle choices.</a:t>
            </a:r>
          </a:p>
          <a:p>
            <a:pPr lvl="0" rtl="0">
              <a:lnSpc>
                <a:spcPct val="115000"/>
              </a:lnSpc>
              <a:spcBef>
                <a:spcPts val="0"/>
              </a:spcBef>
              <a:spcAft>
                <a:spcPts val="1000"/>
              </a:spcAft>
              <a:buNone/>
            </a:pPr>
            <a:endParaRPr>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rtl="0">
              <a:spcBef>
                <a:spcPts val="0"/>
              </a:spcBef>
              <a:buNone/>
            </a:pPr>
            <a:r>
              <a:rPr lang="en" dirty="0">
                <a:solidFill>
                  <a:schemeClr val="dk1"/>
                </a:solidFill>
              </a:rPr>
              <a:t>Lauren The choices made by youth can make or break them when in the foster care system and their choices can follow them for the rest of their lives. Foster care children are a high risk population because they lack consistent support and have a more of a chance to fall through the cracks and get caught up in illegal activities. On the other hand there are youth within the system that have pulled through and achieved success through their life choices despite all hurdles and barriers placed in their live. Each life choice comes with positive and negative outcomes. </a:t>
            </a:r>
          </a:p>
          <a:p>
            <a:pPr rtl="0">
              <a:spcBef>
                <a:spcPts val="0"/>
              </a:spcBef>
              <a:buNone/>
            </a:pPr>
            <a:endParaRPr dirty="0">
              <a:solidFill>
                <a:schemeClr val="dk1"/>
              </a:solidFill>
            </a:endParaRPr>
          </a:p>
          <a:p>
            <a:pPr rtl="0">
              <a:spcBef>
                <a:spcPts val="0"/>
              </a:spcBef>
              <a:buNone/>
            </a:pPr>
            <a:r>
              <a:rPr lang="en" dirty="0">
                <a:solidFill>
                  <a:schemeClr val="dk1"/>
                </a:solidFill>
              </a:rPr>
              <a:t>One story in particular highlights how different choices affect each live differently--3 brothers born, 1 year apart- most of the time placed together</a:t>
            </a:r>
          </a:p>
          <a:p>
            <a:pPr marL="457200" lvl="0" indent="-317500" rtl="0">
              <a:spcBef>
                <a:spcPts val="0"/>
              </a:spcBef>
              <a:buClr>
                <a:schemeClr val="dk1"/>
              </a:buClr>
              <a:buSzPct val="127272"/>
              <a:buFont typeface="Arial"/>
              <a:buChar char="-"/>
            </a:pPr>
            <a:r>
              <a:rPr lang="en" dirty="0">
                <a:solidFill>
                  <a:schemeClr val="dk1"/>
                </a:solidFill>
              </a:rPr>
              <a:t>all three placed in Children’s group home for abused and neglected children </a:t>
            </a:r>
          </a:p>
          <a:p>
            <a:pPr marL="457200" lvl="0" indent="-317500" rtl="0">
              <a:spcBef>
                <a:spcPts val="0"/>
              </a:spcBef>
              <a:buClr>
                <a:schemeClr val="dk1"/>
              </a:buClr>
              <a:buSzPct val="127272"/>
              <a:buFont typeface="Arial"/>
              <a:buChar char="-"/>
            </a:pPr>
            <a:r>
              <a:rPr lang="en" dirty="0">
                <a:solidFill>
                  <a:schemeClr val="dk1"/>
                </a:solidFill>
              </a:rPr>
              <a:t>2 older brothers started selling drugs and ran away from the home</a:t>
            </a:r>
          </a:p>
          <a:p>
            <a:pPr rtl="0">
              <a:spcBef>
                <a:spcPts val="0"/>
              </a:spcBef>
              <a:buNone/>
            </a:pPr>
            <a:endParaRPr dirty="0">
              <a:solidFill>
                <a:schemeClr val="dk1"/>
              </a:solidFill>
            </a:endParaRPr>
          </a:p>
          <a:p>
            <a:pPr rtl="0">
              <a:spcBef>
                <a:spcPts val="0"/>
              </a:spcBef>
              <a:buNone/>
            </a:pPr>
            <a:r>
              <a:rPr lang="en" dirty="0">
                <a:solidFill>
                  <a:schemeClr val="dk1"/>
                </a:solidFill>
              </a:rPr>
              <a:t>**it is important to remember that foster care children have been removed from their home due to inadequate living situations. Youth entering foster care have been abused, neglected, and/or abandoned.Many were also exposed to poverty, parental substance abuse, violence in their homes and communities, and incarceration of a parent</a:t>
            </a:r>
          </a:p>
          <a:p>
            <a:pPr rtl="0">
              <a:spcBef>
                <a:spcPts val="0"/>
              </a:spcBef>
              <a:buNone/>
            </a:pPr>
            <a:r>
              <a:rPr lang="en" dirty="0"/>
              <a:t>High Risk Population:</a:t>
            </a:r>
          </a:p>
          <a:p>
            <a:pPr rtl="0">
              <a:spcBef>
                <a:spcPts val="0"/>
              </a:spcBef>
              <a:buNone/>
            </a:pPr>
            <a:endParaRPr dirty="0"/>
          </a:p>
          <a:p>
            <a:pPr marL="914400" lvl="1" indent="-304800" rtl="0">
              <a:spcBef>
                <a:spcPts val="600"/>
              </a:spcBef>
              <a:buClr>
                <a:schemeClr val="dk2"/>
              </a:buClr>
              <a:buSzPct val="100000"/>
              <a:buFont typeface="Courier New"/>
              <a:buChar char="o"/>
            </a:pPr>
            <a:r>
              <a:rPr lang="en" sz="1200" dirty="0">
                <a:solidFill>
                  <a:schemeClr val="dk2"/>
                </a:solidFill>
              </a:rPr>
              <a:t>Low education, high dropout rates, low self esteem, high mental health care needs, poor coping skills</a:t>
            </a:r>
          </a:p>
          <a:p>
            <a:pPr marL="1371600" lvl="2" indent="-304800" rtl="0">
              <a:spcBef>
                <a:spcPts val="600"/>
              </a:spcBef>
              <a:buClr>
                <a:schemeClr val="dk2"/>
              </a:buClr>
              <a:buSzPct val="100000"/>
              <a:buFont typeface="Wingdings"/>
              <a:buChar char="§"/>
            </a:pPr>
            <a:r>
              <a:rPr lang="en" sz="1200" dirty="0">
                <a:solidFill>
                  <a:schemeClr val="dk2"/>
                </a:solidFill>
              </a:rPr>
              <a:t>Leads to increased engagement in risky behaviors </a:t>
            </a:r>
          </a:p>
          <a:p>
            <a:pPr marL="1828800" lvl="3" indent="-304800" rtl="0">
              <a:spcBef>
                <a:spcPts val="600"/>
              </a:spcBef>
              <a:buClr>
                <a:schemeClr val="dk2"/>
              </a:buClr>
              <a:buSzPct val="100000"/>
              <a:buFont typeface="Arial"/>
              <a:buChar char="●"/>
            </a:pPr>
            <a:r>
              <a:rPr lang="en" sz="1200" dirty="0">
                <a:solidFill>
                  <a:schemeClr val="dk2"/>
                </a:solidFill>
              </a:rPr>
              <a:t>Drug use, risky sexual behaviors, increased involvement in illegal activity</a:t>
            </a:r>
          </a:p>
          <a:p>
            <a:pPr marL="1828800" lvl="3" indent="-304800" rtl="0">
              <a:spcBef>
                <a:spcPts val="600"/>
              </a:spcBef>
              <a:buClr>
                <a:schemeClr val="dk2"/>
              </a:buClr>
              <a:buSzPct val="100000"/>
              <a:buFont typeface="Arial"/>
              <a:buChar char="●"/>
            </a:pPr>
            <a:r>
              <a:rPr lang="en" sz="1200" dirty="0">
                <a:solidFill>
                  <a:schemeClr val="dk2"/>
                </a:solidFill>
              </a:rPr>
              <a:t>Increased juvenile arrests and incarceration rates </a:t>
            </a:r>
          </a:p>
          <a:p>
            <a:pPr marL="457200" lvl="0" indent="-317500" rtl="0">
              <a:spcBef>
                <a:spcPts val="0"/>
              </a:spcBef>
              <a:buClr>
                <a:srgbClr val="000000"/>
              </a:buClr>
              <a:buSzPct val="127272"/>
              <a:buFont typeface="Arial"/>
              <a:buChar char="-"/>
            </a:pPr>
            <a:r>
              <a:rPr lang="en" dirty="0"/>
              <a:t>With about half of youth aging out of care without a high school diploma, employment, financial stability, and housing security suffer. Indeed, up to half of young adults from foster care are unemployed at any given time; the income of the majority is below the poverty threshold; and up to 40% experience homelessness</a:t>
            </a:r>
          </a:p>
          <a:p>
            <a:pPr marL="457200" lvl="0" indent="-317500" rtl="0">
              <a:spcBef>
                <a:spcPts val="0"/>
              </a:spcBef>
              <a:buClr>
                <a:srgbClr val="000000"/>
              </a:buClr>
              <a:buSzPct val="127272"/>
              <a:buFont typeface="Arial"/>
              <a:buChar char="-"/>
            </a:pPr>
            <a:r>
              <a:rPr lang="en" dirty="0"/>
              <a:t>Adolescents entering foster care more likely to </a:t>
            </a:r>
          </a:p>
          <a:p>
            <a:pPr marL="914400" lvl="1" indent="-317500" rtl="0">
              <a:spcBef>
                <a:spcPts val="0"/>
              </a:spcBef>
              <a:buClr>
                <a:srgbClr val="000000"/>
              </a:buClr>
              <a:buSzPct val="127272"/>
              <a:buFont typeface="Arial"/>
              <a:buChar char="-"/>
            </a:pPr>
            <a:r>
              <a:rPr lang="en" dirty="0"/>
              <a:t>Higher Rate of mobility (moving from place to place) </a:t>
            </a:r>
          </a:p>
          <a:p>
            <a:pPr marL="914400" lvl="1" indent="-317500" rtl="0">
              <a:spcBef>
                <a:spcPts val="0"/>
              </a:spcBef>
              <a:buClr>
                <a:srgbClr val="000000"/>
              </a:buClr>
              <a:buSzPct val="127272"/>
              <a:buFont typeface="Arial"/>
              <a:buChar char="-"/>
            </a:pPr>
            <a:r>
              <a:rPr lang="en" dirty="0"/>
              <a:t>Causes disruptions to their sense of emotional and social well being</a:t>
            </a:r>
          </a:p>
          <a:p>
            <a:pPr marL="914400" lvl="1" indent="-317500" rtl="0">
              <a:spcBef>
                <a:spcPts val="0"/>
              </a:spcBef>
              <a:buClr>
                <a:srgbClr val="000000"/>
              </a:buClr>
              <a:buSzPct val="127272"/>
              <a:buFont typeface="Arial"/>
              <a:buChar char="-"/>
            </a:pPr>
            <a:r>
              <a:rPr lang="en" dirty="0"/>
              <a:t>Low educational achievement, school drop-out rates, identity confusion, low self-esteem, drug use, juvenile arrest and incarceration rates, increased mental health care needs, and social network disruption have all been correlated with placement instability</a:t>
            </a:r>
          </a:p>
          <a:p>
            <a:pPr marL="914400" lvl="1" indent="-317500" rtl="0">
              <a:spcBef>
                <a:spcPts val="0"/>
              </a:spcBef>
              <a:buClr>
                <a:srgbClr val="000000"/>
              </a:buClr>
              <a:buSzPct val="127272"/>
              <a:buFont typeface="Arial"/>
              <a:buChar char="-"/>
            </a:pPr>
            <a:r>
              <a:rPr lang="en" dirty="0"/>
              <a:t>Adolescents likelihood of being adopted less than 5%</a:t>
            </a:r>
          </a:p>
          <a:p>
            <a:pPr rtl="0">
              <a:spcBef>
                <a:spcPts val="0"/>
              </a:spcBef>
              <a:buNone/>
            </a:pPr>
            <a:endParaRPr dirty="0"/>
          </a:p>
          <a:p>
            <a:pPr rtl="0">
              <a:spcBef>
                <a:spcPts val="0"/>
              </a:spcBef>
              <a:buNone/>
            </a:pPr>
            <a:endParaRPr dirty="0"/>
          </a:p>
          <a:p>
            <a:pPr rtl="0">
              <a:spcBef>
                <a:spcPts val="0"/>
              </a:spcBef>
              <a:buNone/>
            </a:pPr>
            <a:r>
              <a:rPr lang="en" dirty="0"/>
              <a:t>Story from Book- sold drugs in order to make money to buy shoes, clothes, ect. </a:t>
            </a:r>
          </a:p>
          <a:p>
            <a:pPr rtl="0">
              <a:spcBef>
                <a:spcPts val="0"/>
              </a:spcBef>
              <a:buNone/>
            </a:pPr>
            <a:endParaRPr dirty="0"/>
          </a:p>
          <a:p>
            <a:pPr rtl="0">
              <a:spcBef>
                <a:spcPts val="0"/>
              </a:spcBef>
              <a:buNone/>
            </a:pPr>
            <a:r>
              <a:rPr lang="en" dirty="0"/>
              <a:t>Reference:</a:t>
            </a:r>
          </a:p>
          <a:p>
            <a:pPr>
              <a:spcBef>
                <a:spcPts val="0"/>
              </a:spcBef>
              <a:buNone/>
            </a:pPr>
            <a:r>
              <a:rPr lang="en" sz="900" dirty="0">
                <a:solidFill>
                  <a:srgbClr val="333333"/>
                </a:solidFill>
              </a:rPr>
              <a:t>Stott, T. (2012). Placement Instability and Risky Behaviors of Youth Aging Out of Foster Care. </a:t>
            </a:r>
            <a:r>
              <a:rPr lang="en" sz="900" i="1" dirty="0">
                <a:solidFill>
                  <a:srgbClr val="333333"/>
                </a:solidFill>
              </a:rPr>
              <a:t>Child &amp; Adolescent Social Work Journal</a:t>
            </a:r>
            <a:r>
              <a:rPr lang="en" sz="900" dirty="0">
                <a:solidFill>
                  <a:srgbClr val="333333"/>
                </a:solidFill>
              </a:rPr>
              <a:t>, </a:t>
            </a:r>
            <a:r>
              <a:rPr lang="en" sz="900" i="1" dirty="0">
                <a:solidFill>
                  <a:srgbClr val="333333"/>
                </a:solidFill>
              </a:rPr>
              <a:t>29</a:t>
            </a:r>
            <a:r>
              <a:rPr lang="en" sz="900" dirty="0">
                <a:solidFill>
                  <a:srgbClr val="333333"/>
                </a:solidFill>
              </a:rPr>
              <a:t>(1), 61-83. doi:10.1007/s10560-011-0247-8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rtl="0">
              <a:spcBef>
                <a:spcPts val="0"/>
              </a:spcBef>
              <a:buNone/>
            </a:pPr>
            <a:r>
              <a:rPr lang="en"/>
              <a:t>Lauren </a:t>
            </a:r>
          </a:p>
          <a:p>
            <a:pPr>
              <a:spcBef>
                <a:spcPts val="0"/>
              </a:spcBef>
              <a:buNone/>
            </a:pPr>
            <a:r>
              <a:rPr lang="en"/>
              <a:t>beliefs, values, roles. customary practices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rtl="0">
              <a:spcBef>
                <a:spcPts val="0"/>
              </a:spcBef>
              <a:buNone/>
            </a:pPr>
            <a:r>
              <a:rPr lang="en"/>
              <a:t>Lauren</a:t>
            </a:r>
          </a:p>
          <a:p>
            <a:pPr lvl="0" rtl="0">
              <a:lnSpc>
                <a:spcPct val="115000"/>
              </a:lnSpc>
              <a:spcBef>
                <a:spcPts val="0"/>
              </a:spcBef>
              <a:buNone/>
            </a:pPr>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a:spcBef>
                <a:spcPts val="0"/>
              </a:spcBef>
              <a:buNone/>
            </a:pPr>
            <a:r>
              <a:rPr lang="en"/>
              <a:t>Johnny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a:spcBef>
                <a:spcPts val="0"/>
              </a:spcBef>
              <a:buNone/>
            </a:pPr>
            <a:r>
              <a:rPr lang="en"/>
              <a:t>Johnny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rtl="0">
              <a:spcBef>
                <a:spcPts val="0"/>
              </a:spcBef>
              <a:buNone/>
            </a:pPr>
            <a:r>
              <a:rPr lang="en"/>
              <a:t>Sam</a:t>
            </a:r>
          </a:p>
          <a:p>
            <a:pPr lvl="0" rtl="0">
              <a:spcBef>
                <a:spcPts val="0"/>
              </a:spcBef>
              <a:buNone/>
            </a:pPr>
            <a:r>
              <a:rPr lang="en"/>
              <a:t>Dani is now going to talk about the impact of being in the foster care on the development of these children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lvl="0" rtl="0">
              <a:spcBef>
                <a:spcPts val="0"/>
              </a:spcBef>
              <a:buNone/>
            </a:pPr>
            <a:r>
              <a:rPr lang="en"/>
              <a:t>Dani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a:spcBef>
                <a:spcPts val="0"/>
              </a:spcBef>
              <a:buNone/>
            </a:pPr>
            <a:r>
              <a:rPr lang="en"/>
              <a:t>Dani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3738"/>
            <a:ext cx="6156325"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9965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rtl="0">
              <a:spcBef>
                <a:spcPts val="0"/>
              </a:spcBef>
              <a:buNone/>
            </a:pPr>
            <a:r>
              <a:rPr lang="en"/>
              <a:t>Dani</a:t>
            </a:r>
          </a:p>
          <a:p>
            <a:pPr rtl="0">
              <a:spcBef>
                <a:spcPts val="0"/>
              </a:spcBef>
              <a:buNone/>
            </a:pPr>
            <a:endParaRPr/>
          </a:p>
          <a:p>
            <a:pPr>
              <a:spcBef>
                <a:spcPts val="0"/>
              </a:spcBef>
              <a:buNone/>
            </a:pPr>
            <a:r>
              <a:rPr lang="en"/>
              <a:t>Durocher, E., Gibson, B. E., &amp; Rappolt, S. (2013). Occupational Justice: A Conceptual Review. Journal of Occupational Science, 21(4), 418-430. doi: 10.1080/14427591.2013.775692</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rtl="0">
              <a:spcBef>
                <a:spcPts val="0"/>
              </a:spcBef>
              <a:buNone/>
            </a:pPr>
            <a:r>
              <a:rPr lang="en" dirty="0"/>
              <a:t>Nicole</a:t>
            </a:r>
          </a:p>
          <a:p>
            <a:pPr rtl="0">
              <a:spcBef>
                <a:spcPts val="0"/>
              </a:spcBef>
              <a:buNone/>
            </a:pPr>
            <a:r>
              <a:rPr lang="en" dirty="0"/>
              <a:t>areas affecting health and well being due to </a:t>
            </a:r>
            <a:r>
              <a:rPr lang="en" dirty="0" smtClean="0"/>
              <a:t>population-play occupation as</a:t>
            </a:r>
            <a:r>
              <a:rPr lang="en" baseline="0" dirty="0" smtClean="0"/>
              <a:t> children-hobbies, roles, and careers as we transition to adulthood</a:t>
            </a:r>
            <a:endParaRPr lang="en" dirty="0"/>
          </a:p>
          <a:p>
            <a:pPr>
              <a:spcBef>
                <a:spcPts val="0"/>
              </a:spcBef>
              <a:buNone/>
            </a:pPr>
            <a:r>
              <a:rPr lang="en" dirty="0"/>
              <a:t>AVOID </a:t>
            </a:r>
            <a:r>
              <a:rPr lang="en" dirty="0" smtClean="0"/>
              <a:t>TRANSITION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"bad events have stronger and more lasting consequences than comparable good events. Close relationships are more deeply and conclusively affected by destructive actions than by constructive ones.“ (Piraino, 2015)</a:t>
            </a:r>
          </a:p>
          <a:p>
            <a:pPr>
              <a:spcBef>
                <a:spcPts val="0"/>
              </a:spcBef>
              <a:buNone/>
            </a:pPr>
            <a:endParaRPr lang="en" dirty="0" smtClean="0"/>
          </a:p>
          <a:p>
            <a:pPr>
              <a:spcBef>
                <a:spcPts val="0"/>
              </a:spcBef>
              <a:buNone/>
            </a:pPr>
            <a:r>
              <a:rPr lang="en-US" sz="1100" b="0" i="0" kern="1200" dirty="0" smtClean="0">
                <a:solidFill>
                  <a:schemeClr val="tx1"/>
                </a:solidFill>
                <a:effectLst/>
                <a:latin typeface="+mn-lt"/>
                <a:ea typeface="+mn-ea"/>
                <a:cs typeface="+mn-cs"/>
              </a:rPr>
              <a:t>Two key strategies are to reduce the adverse childhood experiences and strengthen relationships that protect children from the effects of stress</a:t>
            </a:r>
          </a:p>
          <a:p>
            <a:pPr>
              <a:spcBef>
                <a:spcPts val="0"/>
              </a:spcBef>
              <a:buNone/>
            </a:pPr>
            <a:r>
              <a:rPr lang="en-US" sz="1100" b="0" i="0" kern="1200" dirty="0" smtClean="0">
                <a:solidFill>
                  <a:schemeClr val="tx1"/>
                </a:solidFill>
                <a:effectLst/>
                <a:latin typeface="+mn-lt"/>
                <a:ea typeface="+mn-ea"/>
                <a:cs typeface="+mn-cs"/>
              </a:rPr>
              <a:t> In particular, having a relationship with a caring adult outside the family has a </a:t>
            </a:r>
            <a:r>
              <a:rPr lang="en-US" sz="1100" b="0" i="0" u="none" strike="noStrike" kern="1200" dirty="0" smtClean="0">
                <a:solidFill>
                  <a:schemeClr val="tx1"/>
                </a:solidFill>
                <a:effectLst/>
                <a:latin typeface="+mn-lt"/>
                <a:ea typeface="+mn-ea"/>
                <a:cs typeface="+mn-cs"/>
                <a:hlinkClick r:id="rId3"/>
              </a:rPr>
              <a:t>meaningful impact</a:t>
            </a:r>
            <a:r>
              <a:rPr lang="en-US" sz="1100" b="0" i="0" kern="1200" dirty="0" smtClean="0">
                <a:solidFill>
                  <a:schemeClr val="tx1"/>
                </a:solidFill>
                <a:effectLst/>
                <a:latin typeface="+mn-lt"/>
                <a:ea typeface="+mn-ea"/>
                <a:cs typeface="+mn-cs"/>
              </a:rPr>
              <a:t> on an at-risk child's well-being. These relationships can help children learn to stay calm, be interested in learning, care about school, get more exercise, join after school activities, and avoid bullying.</a:t>
            </a:r>
          </a:p>
          <a:p>
            <a:pPr>
              <a:spcBef>
                <a:spcPts val="0"/>
              </a:spcBef>
              <a:buNone/>
            </a:pPr>
            <a:r>
              <a:rPr lang="en-US" sz="1100" b="0" i="0" kern="1200" dirty="0" smtClean="0">
                <a:solidFill>
                  <a:schemeClr val="tx1"/>
                </a:solidFill>
                <a:effectLst/>
                <a:latin typeface="+mn-lt"/>
                <a:ea typeface="+mn-ea"/>
                <a:cs typeface="+mn-cs"/>
              </a:rPr>
              <a:t>There are evidence-based ways to help children develop a growth mindset. The evidence of this approach's impact on </a:t>
            </a:r>
            <a:r>
              <a:rPr lang="en-US" sz="1100" b="0" i="0" u="none" strike="noStrike" kern="1200" dirty="0" smtClean="0">
                <a:solidFill>
                  <a:schemeClr val="tx1"/>
                </a:solidFill>
                <a:effectLst/>
                <a:latin typeface="+mn-lt"/>
                <a:ea typeface="+mn-ea"/>
                <a:cs typeface="+mn-cs"/>
                <a:hlinkClick r:id="rId4"/>
              </a:rPr>
              <a:t>educational success</a:t>
            </a:r>
            <a:r>
              <a:rPr lang="en-US" sz="1100" b="0" i="0" kern="1200" dirty="0" smtClean="0">
                <a:solidFill>
                  <a:schemeClr val="tx1"/>
                </a:solidFill>
                <a:effectLst/>
                <a:latin typeface="+mn-lt"/>
                <a:ea typeface="+mn-ea"/>
                <a:cs typeface="+mn-cs"/>
              </a:rPr>
              <a:t> is particularly encouraging</a:t>
            </a:r>
          </a:p>
          <a:p>
            <a:pPr>
              <a:spcBef>
                <a:spcPts val="0"/>
              </a:spcBef>
              <a:buNone/>
            </a:pPr>
            <a:endParaRPr lang="en-US" sz="1100" b="0" i="0" kern="1200" dirty="0" smtClean="0">
              <a:solidFill>
                <a:schemeClr val="tx1"/>
              </a:solidFill>
              <a:effectLst/>
              <a:latin typeface="+mn-lt"/>
              <a:ea typeface="+mn-ea"/>
              <a:cs typeface="+mn-cs"/>
            </a:endParaRPr>
          </a:p>
          <a:p>
            <a:pPr>
              <a:spcBef>
                <a:spcPts val="0"/>
              </a:spcBef>
              <a:buNone/>
            </a:pPr>
            <a:r>
              <a:rPr lang="en-US" sz="1100" b="0" i="0" kern="1200" dirty="0" smtClean="0">
                <a:solidFill>
                  <a:schemeClr val="tx1"/>
                </a:solidFill>
                <a:effectLst/>
                <a:latin typeface="+mn-lt"/>
                <a:ea typeface="+mn-ea"/>
                <a:cs typeface="+mn-cs"/>
              </a:rPr>
              <a:t>CASA (case appointed special advocates)</a:t>
            </a:r>
            <a:endParaRPr lang="e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3738"/>
            <a:ext cx="6156325" cy="3463925"/>
          </a:xfrm>
        </p:spPr>
      </p:sp>
      <p:sp>
        <p:nvSpPr>
          <p:cNvPr id="3" name="Notes Placeholder 2"/>
          <p:cNvSpPr>
            <a:spLocks noGrp="1"/>
          </p:cNvSpPr>
          <p:nvPr>
            <p:ph type="body" idx="1"/>
          </p:nvPr>
        </p:nvSpPr>
        <p:spPr/>
        <p:txBody>
          <a:bodyPr/>
          <a:lstStyle/>
          <a:p>
            <a:r>
              <a:rPr lang="en-US" dirty="0" smtClean="0"/>
              <a:t>Nicole</a:t>
            </a:r>
            <a:endParaRPr lang="en-US" dirty="0"/>
          </a:p>
        </p:txBody>
      </p:sp>
    </p:spTree>
    <p:extLst>
      <p:ext uri="{BB962C8B-B14F-4D97-AF65-F5344CB8AC3E}">
        <p14:creationId xmlns:p14="http://schemas.microsoft.com/office/powerpoint/2010/main" val="2547019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rtl="0">
              <a:spcBef>
                <a:spcPts val="0"/>
              </a:spcBef>
              <a:buNone/>
            </a:pPr>
            <a:r>
              <a:rPr lang="en"/>
              <a:t>Johnny</a:t>
            </a:r>
          </a:p>
          <a:p>
            <a:pPr>
              <a:spcBef>
                <a:spcPts val="0"/>
              </a:spcBef>
              <a:buNone/>
            </a:pPr>
            <a:r>
              <a:rPr lang="en"/>
              <a:t>Strengthening Practice (Shirk and Stangler, 2004, p. 262)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rtl="0">
              <a:spcBef>
                <a:spcPts val="0"/>
              </a:spcBef>
              <a:buNone/>
            </a:pPr>
            <a:r>
              <a:rPr lang="en"/>
              <a:t>Johnny</a:t>
            </a:r>
          </a:p>
          <a:p>
            <a:pPr rtl="0">
              <a:spcBef>
                <a:spcPts val="0"/>
              </a:spcBef>
              <a:buNone/>
            </a:pPr>
            <a:r>
              <a:rPr lang="en"/>
              <a:t>(Shirk and Stangler, 2004, p. 269) Focusing on policy. </a:t>
            </a:r>
          </a:p>
          <a:p>
            <a:pPr rtl="0">
              <a:spcBef>
                <a:spcPts val="0"/>
              </a:spcBef>
              <a:buNone/>
            </a:pPr>
            <a:endParaRPr/>
          </a:p>
          <a:p>
            <a:pPr rtl="0">
              <a:spcBef>
                <a:spcPts val="0"/>
              </a:spcBef>
              <a:buNone/>
            </a:pPr>
            <a:r>
              <a:rPr lang="en"/>
              <a:t>Munson, M. R., Smalling, S. E., Spencer, R., Scott, L. D., &amp; Tracy, E. M. (2010). A steady presence in the midst of change: Non-kin natural mentors in the lives of older youth exiting foster care. </a:t>
            </a:r>
            <a:r>
              <a:rPr lang="en" i="1"/>
              <a:t>Children and Youth Services Review (32)</a:t>
            </a:r>
            <a:r>
              <a:rPr lang="en"/>
              <a:t>, 527-535. doi:10.1016/j.childyouth.2009.11.005 </a:t>
            </a:r>
          </a:p>
          <a:p>
            <a:pPr rtl="0">
              <a:spcBef>
                <a:spcPts val="0"/>
              </a:spcBef>
              <a:buNone/>
            </a:pPr>
            <a:endParaRPr/>
          </a:p>
          <a:p>
            <a:pPr rtl="0">
              <a:spcBef>
                <a:spcPts val="0"/>
              </a:spcBef>
              <a:buNone/>
            </a:pPr>
            <a:r>
              <a:rPr lang="en"/>
              <a:t>key characteristics of these supportive people were their acceptance of the young person, constant encouragement, reliability, and ability to provide assistance when needed.</a:t>
            </a:r>
          </a:p>
          <a:p>
            <a:pPr rtl="0">
              <a:spcBef>
                <a:spcPts val="0"/>
              </a:spcBef>
              <a:buNone/>
            </a:pPr>
            <a:r>
              <a:rPr lang="en"/>
              <a:t>trust, love, caring and experiencing a natural mentor like a parent were salient characteristics endorsed</a:t>
            </a:r>
          </a:p>
          <a:p>
            <a:pPr rtl="0">
              <a:spcBef>
                <a:spcPts val="0"/>
              </a:spcBef>
              <a:buNone/>
            </a:pPr>
            <a:r>
              <a:rPr lang="en"/>
              <a:t> different types of social support from natural mentors were important to the older youth, such as emotional support, informational support and appraisal support</a:t>
            </a:r>
          </a:p>
          <a:p>
            <a:pPr rtl="0">
              <a:spcBef>
                <a:spcPts val="0"/>
              </a:spcBef>
              <a:buNone/>
            </a:pPr>
            <a:r>
              <a:rPr lang="en"/>
              <a:t> youth valued respect, mutuality and authenticity in these relationships. Mutual respect, limit-setting, listening, empathizing and genuine understanding were discussed as critical to developing connections with caring adults</a:t>
            </a:r>
          </a:p>
          <a:p>
            <a:pPr rtl="0">
              <a:spcBef>
                <a:spcPts val="0"/>
              </a:spcBef>
              <a:buNone/>
            </a:pPr>
            <a:endParaRPr/>
          </a:p>
          <a:p>
            <a:pPr rtl="0">
              <a:spcBef>
                <a:spcPts val="0"/>
              </a:spcBef>
              <a:buNone/>
            </a:pPr>
            <a:r>
              <a:rPr lang="en"/>
              <a:t>(a) types of natural mentors, (b) qualities of these mentors, (c) qualities of the natural mentoring relationships, and (d) the nature of the various forms of support these relationships offered to the youth participants at this critical time in their lives</a:t>
            </a:r>
          </a:p>
          <a:p>
            <a:pPr rtl="0">
              <a:spcBef>
                <a:spcPts val="0"/>
              </a:spcBef>
              <a:buNone/>
            </a:pPr>
            <a:r>
              <a:rPr lang="en"/>
              <a:t>(a): Friend of the family or staff of former placement</a:t>
            </a:r>
          </a:p>
          <a:p>
            <a:pPr rtl="0">
              <a:spcBef>
                <a:spcPts val="0"/>
              </a:spcBef>
              <a:buNone/>
            </a:pPr>
            <a:r>
              <a:rPr lang="en"/>
              <a:t>(b): “down to earth,” “funny,” “honest/truthful,” “humble,” “kind,” “easy going” and “good personality.” Being an understanding person was a quality that these youth experienced as making their natural mentors easier to relate to and something that distinguished these adults from some of the other adults in their lives; close in age; similarity  in terms of life experiences, personalities, interests or background;similar struggles/challenges</a:t>
            </a:r>
          </a:p>
          <a:p>
            <a:pPr rtl="0">
              <a:spcBef>
                <a:spcPts val="0"/>
              </a:spcBef>
              <a:buNone/>
            </a:pPr>
            <a:r>
              <a:rPr lang="en"/>
              <a:t>(c) : Consistency of mentors; maintaining contact; “always there”; longevity; trust; authenticity; respect; empathy</a:t>
            </a:r>
          </a:p>
          <a:p>
            <a:pPr rtl="0">
              <a:spcBef>
                <a:spcPts val="0"/>
              </a:spcBef>
              <a:buNone/>
            </a:pPr>
            <a:r>
              <a:rPr lang="en"/>
              <a:t>(d): </a:t>
            </a:r>
            <a:r>
              <a:rPr lang="en" b="1"/>
              <a:t>keeping youth on “track”: </a:t>
            </a:r>
            <a:r>
              <a:rPr lang="en"/>
              <a:t>Direct and honest feedback from the mentors seemed to play a key role in this process; actions and decisions respected by mentors; </a:t>
            </a:r>
            <a:r>
              <a:rPr lang="en" b="1"/>
              <a:t>instrumental/tangible support:</a:t>
            </a:r>
            <a:r>
              <a:rPr lang="en"/>
              <a:t> informational support in a variety of areas, such as education, relationships, and making the transition to adult life,  how to manage their transition to adulthood and the heightened responsibility and independent decision-making associated with these changes. This included advice on money and budgeting, (“Don't buy all new stuff when you move out”), household management, employment, and career development. Youth also stated their mentors had given them general life management tips.; </a:t>
            </a:r>
          </a:p>
          <a:p>
            <a:pPr rtl="0">
              <a:spcBef>
                <a:spcPts val="0"/>
              </a:spcBef>
              <a:buNone/>
            </a:pPr>
            <a:r>
              <a:rPr lang="en" b="1"/>
              <a:t>emotional support</a:t>
            </a:r>
            <a:r>
              <a:rPr lang="en"/>
              <a:t>: mentors had helped them think about difficult aspects of their lives in new ways and “break(ing) down things to make me understand them more clearly”</a:t>
            </a:r>
          </a:p>
          <a:p>
            <a:pPr rtl="0">
              <a:spcBef>
                <a:spcPts val="0"/>
              </a:spcBef>
              <a:buNone/>
            </a:pPr>
            <a:endParaRPr/>
          </a:p>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a:spcBef>
                <a:spcPts val="0"/>
              </a:spcBef>
              <a:buNone/>
            </a:pPr>
            <a:r>
              <a:rPr lang="en"/>
              <a:t>Sue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lvl="0" rtl="0">
              <a:spcBef>
                <a:spcPts val="0"/>
              </a:spcBef>
              <a:buNone/>
            </a:pPr>
            <a:r>
              <a:rPr lang="en"/>
              <a:t>Sue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lvl="0" rtl="0">
              <a:spcBef>
                <a:spcPts val="0"/>
              </a:spcBef>
              <a:buNone/>
            </a:pPr>
            <a:r>
              <a:rPr lang="en"/>
              <a:t>Sue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a:spcBef>
                <a:spcPts val="0"/>
              </a:spcBef>
              <a:buNone/>
            </a:pPr>
            <a:r>
              <a:rPr lang="en"/>
              <a:t>Sue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lvl="0" rtl="0">
              <a:spcBef>
                <a:spcPts val="0"/>
              </a:spcBef>
              <a:buNone/>
            </a:pPr>
            <a:r>
              <a:rPr lang="en"/>
              <a:t>Sue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lvl="0" rtl="0">
              <a:spcBef>
                <a:spcPts val="0"/>
              </a:spcBef>
              <a:buNone/>
            </a:pPr>
            <a:r>
              <a:rPr lang="en"/>
              <a:t>Sue</a:t>
            </a:r>
          </a:p>
          <a:p>
            <a:pPr lvl="0" rtl="0">
              <a:spcBef>
                <a:spcPts val="60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lvl="0" rtl="0">
              <a:spcBef>
                <a:spcPts val="600"/>
              </a:spcBef>
              <a:buNone/>
            </a:pPr>
            <a:r>
              <a:rPr lang="en" sz="1400">
                <a:solidFill>
                  <a:schemeClr val="dk2"/>
                </a:solidFill>
              </a:rPr>
              <a:t>Sam</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marL="0" indent="0" rtl="0">
              <a:lnSpc>
                <a:spcPct val="115000"/>
              </a:lnSpc>
              <a:spcBef>
                <a:spcPts val="0"/>
              </a:spcBef>
              <a:buNone/>
            </a:pPr>
            <a:r>
              <a:rPr lang="en"/>
              <a:t>Sam</a:t>
            </a:r>
          </a:p>
          <a:p>
            <a:pPr marL="0" indent="0" rtl="0">
              <a:lnSpc>
                <a:spcPct val="115000"/>
              </a:lnSpc>
              <a:spcBef>
                <a:spcPts val="0"/>
              </a:spcBef>
              <a:buNone/>
            </a:pPr>
            <a:r>
              <a:rPr lang="en"/>
              <a:t>Many of the programs we just discussed are headed by education providers, social workers, foster parents, and community volunteers. However, I am sure you are by now thinking there is a definite role for OT with this population. Transitions are defined by AOTA as “actions coordinated to prepare for or facilitate a change, such as from one functional level to another, from one life [change] to another, from one program to another, or from one environment to another.”  We are all affected by the problems of aging and by being forced into a realm that we are not prepared for. For these young people, it is turning 18. For some of us, it might be turning 30 or retirement at 65. These transitional periods put us in places where we need sufficient preparation. Occupational therapist have a role in the transitions that people go through in life. We have a role in educating them with social and interpersonal skills, cognitive skills, emotional, and coping skills. </a:t>
            </a:r>
          </a:p>
          <a:p>
            <a:pPr marL="0" lvl="0" indent="0" rtl="0">
              <a:lnSpc>
                <a:spcPct val="115000"/>
              </a:lnSpc>
              <a:spcBef>
                <a:spcPts val="0"/>
              </a:spcBef>
              <a:buNone/>
            </a:pPr>
            <a:r>
              <a:rPr lang="en"/>
              <a:t>We can examine the 5 aspects of performance (performance skills, performance patterns, client factors, activity demands, and context) and what is facilitating or hindering their occupational performance. We can serve as advocates for this population providing education regarding health care they may have no experience with benefits or cost and may need more education regarding these topics. </a:t>
            </a:r>
          </a:p>
          <a:p>
            <a:pPr rtl="0">
              <a:spcBef>
                <a:spcPts val="0"/>
              </a:spcBef>
              <a:buNone/>
            </a:pPr>
            <a:r>
              <a:rPr lang="en"/>
              <a:t>Currently the most common place  OTs work in adolescent transitional programs is through school based practice. An article by Craig and Orentlicher states that OTs have a role by(1) increasing the number and variety of community places students know and use; (2) assisting students in developing and expressing autonomy in both everyday and life-defining matters; (3) building experiences and supports so students can perform functional, age-appropriate, and meaningful activities; (4) ensuring that students develop valued roles and places in community life; and (5) creating access for students to the social network of community and ensuring the development of personal relationships and friendships.These suggestions are offered for incorporating person-centred principles into school-based occupational therapy service delivery but can also be used in any adolescent transitional program.</a:t>
            </a:r>
          </a:p>
          <a:p>
            <a:pPr>
              <a:spcBef>
                <a:spcPts val="0"/>
              </a:spcBef>
              <a:buNone/>
            </a:pPr>
            <a:endParaRPr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rtl="0">
              <a:spcBef>
                <a:spcPts val="0"/>
              </a:spcBef>
              <a:buNone/>
            </a:pPr>
            <a:r>
              <a:rPr lang="en" sz="1200"/>
              <a:t>Sam</a:t>
            </a:r>
          </a:p>
          <a:p>
            <a:pPr lvl="0" rtl="0">
              <a:spcBef>
                <a:spcPts val="0"/>
              </a:spcBef>
              <a:buNone/>
            </a:pPr>
            <a:r>
              <a:rPr lang="en" sz="1200"/>
              <a:t>I mentioned OTs role in a school based transitional program but other potential employment opportunities include:</a:t>
            </a:r>
          </a:p>
          <a:p>
            <a:pPr marL="457200" lvl="0" indent="-304800" rtl="0">
              <a:spcBef>
                <a:spcPts val="600"/>
              </a:spcBef>
              <a:buClr>
                <a:srgbClr val="000000"/>
              </a:buClr>
              <a:buSzPct val="100000"/>
              <a:buFont typeface="Arial"/>
              <a:buChar char="●"/>
            </a:pPr>
            <a:r>
              <a:rPr lang="en" sz="1200"/>
              <a:t>Community based transitional programs</a:t>
            </a:r>
          </a:p>
          <a:p>
            <a:pPr marL="457200" lvl="0" indent="-304800" rtl="0">
              <a:spcBef>
                <a:spcPts val="600"/>
              </a:spcBef>
              <a:buClr>
                <a:srgbClr val="000000"/>
              </a:buClr>
              <a:buSzPct val="100000"/>
              <a:buFont typeface="Arial"/>
              <a:buChar char="●"/>
            </a:pPr>
            <a:r>
              <a:rPr lang="en" sz="1200"/>
              <a:t>Life skills training</a:t>
            </a:r>
          </a:p>
          <a:p>
            <a:pPr marL="457200" lvl="0" indent="-304800" rtl="0">
              <a:spcBef>
                <a:spcPts val="600"/>
              </a:spcBef>
              <a:buClr>
                <a:srgbClr val="000000"/>
              </a:buClr>
              <a:buSzPct val="100000"/>
              <a:buFont typeface="Arial"/>
              <a:buChar char="●"/>
            </a:pPr>
            <a:r>
              <a:rPr lang="en" sz="1200"/>
              <a:t>Youth engagement programs</a:t>
            </a:r>
          </a:p>
          <a:p>
            <a:pPr marL="457200" lvl="0" indent="-304800">
              <a:spcBef>
                <a:spcPts val="600"/>
              </a:spcBef>
              <a:buClr>
                <a:srgbClr val="000000"/>
              </a:buClr>
              <a:buSzPct val="100000"/>
              <a:buFont typeface="Arial"/>
              <a:buChar char="●"/>
            </a:pPr>
            <a:r>
              <a:rPr lang="en" sz="1200"/>
              <a:t>Support groups-like I mentioned in my interview one of the areas he saw growth within the foster care system is providing support groups made up of other foster care children to compare and work through their experiences together.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rtl="0">
              <a:spcBef>
                <a:spcPts val="0"/>
              </a:spcBef>
              <a:buNone/>
            </a:pPr>
            <a:r>
              <a:rPr lang="en" dirty="0"/>
              <a:t>Nicole</a:t>
            </a:r>
          </a:p>
          <a:p>
            <a:pPr rtl="0">
              <a:spcBef>
                <a:spcPts val="0"/>
              </a:spcBef>
              <a:buNone/>
            </a:pPr>
            <a:r>
              <a:rPr lang="en" u="sng" dirty="0">
                <a:solidFill>
                  <a:schemeClr val="hlink"/>
                </a:solidFill>
                <a:hlinkClick r:id="rId3"/>
              </a:rPr>
              <a:t>http://www.huffingtonpost.com/michael-piraino/no-more-trashbag-kids_b_6656966.html</a:t>
            </a:r>
            <a:r>
              <a:rPr lang="en" dirty="0">
                <a:solidFill>
                  <a:schemeClr val="dk1"/>
                </a:solidFill>
              </a:rPr>
              <a:t> </a:t>
            </a:r>
            <a:endParaRPr lang="en" dirty="0" smtClean="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dk1"/>
                </a:solidFill>
              </a:rPr>
              <a:t>http://framework.latimes.com/2014/04/30/aging-out-voices-from-those-in-the-foster-care-system/</a:t>
            </a:r>
          </a:p>
          <a:p>
            <a:pPr rtl="0">
              <a:spcBef>
                <a:spcPts val="0"/>
              </a:spcBef>
              <a:buNone/>
            </a:pPr>
            <a:endParaRPr lang="en" dirty="0">
              <a:solidFill>
                <a:schemeClr val="dk1"/>
              </a:solidFill>
            </a:endParaRPr>
          </a:p>
          <a:p>
            <a:pPr marL="457200" lvl="0" indent="-292100" rtl="0">
              <a:lnSpc>
                <a:spcPct val="115000"/>
              </a:lnSpc>
              <a:spcBef>
                <a:spcPts val="600"/>
              </a:spcBef>
              <a:buClr>
                <a:schemeClr val="dk2"/>
              </a:buClr>
              <a:buSzPct val="100000"/>
              <a:buFont typeface="Arial"/>
              <a:buChar char="●"/>
            </a:pPr>
            <a:r>
              <a:rPr lang="en" sz="1000" dirty="0">
                <a:solidFill>
                  <a:schemeClr val="dk2"/>
                </a:solidFill>
              </a:rPr>
              <a:t>Holidays or major events</a:t>
            </a:r>
          </a:p>
          <a:p>
            <a:pPr marL="457200" lvl="0" indent="-292100" rtl="0">
              <a:lnSpc>
                <a:spcPct val="115000"/>
              </a:lnSpc>
              <a:spcBef>
                <a:spcPts val="600"/>
              </a:spcBef>
              <a:buClr>
                <a:schemeClr val="dk2"/>
              </a:buClr>
              <a:buSzPct val="100000"/>
              <a:buFont typeface="Arial"/>
              <a:buChar char="●"/>
            </a:pPr>
            <a:r>
              <a:rPr lang="en" sz="1000" dirty="0">
                <a:solidFill>
                  <a:schemeClr val="dk2"/>
                </a:solidFill>
              </a:rPr>
              <a:t>“Trash bag” </a:t>
            </a:r>
            <a:r>
              <a:rPr lang="en" sz="1000" dirty="0" smtClean="0">
                <a:solidFill>
                  <a:schemeClr val="dk2"/>
                </a:solidFill>
              </a:rPr>
              <a:t>mentality</a:t>
            </a:r>
          </a:p>
          <a:p>
            <a:pPr marL="914400" marR="0" lvl="1" indent="-292100" algn="l" defTabSz="914400" rtl="0" eaLnBrk="1" fontAlgn="auto" latinLnBrk="0" hangingPunct="1">
              <a:lnSpc>
                <a:spcPct val="115000"/>
              </a:lnSpc>
              <a:spcBef>
                <a:spcPts val="600"/>
              </a:spcBef>
              <a:spcAft>
                <a:spcPts val="0"/>
              </a:spcAft>
              <a:buClr>
                <a:schemeClr val="dk2"/>
              </a:buClr>
              <a:buSzPct val="100000"/>
              <a:buFont typeface="Arial"/>
              <a:buChar char="●"/>
              <a:tabLst/>
              <a:defRPr/>
            </a:pPr>
            <a:r>
              <a:rPr lang="en-US" sz="1000" b="0" i="0" kern="1200" dirty="0" smtClean="0">
                <a:solidFill>
                  <a:schemeClr val="tx1"/>
                </a:solidFill>
                <a:effectLst/>
                <a:latin typeface="+mn-lt"/>
                <a:ea typeface="+mn-ea"/>
                <a:cs typeface="+mn-cs"/>
              </a:rPr>
              <a:t>Kids can easily get the message that they do not deserve a permanent home and they are no more valuable than rubbish.</a:t>
            </a:r>
            <a:endParaRPr lang="en" sz="1000" dirty="0">
              <a:solidFill>
                <a:schemeClr val="dk2"/>
              </a:solidFill>
            </a:endParaRPr>
          </a:p>
          <a:p>
            <a:pPr marL="457200" lvl="0" indent="-292100" rtl="0">
              <a:lnSpc>
                <a:spcPct val="115000"/>
              </a:lnSpc>
              <a:spcBef>
                <a:spcPts val="600"/>
              </a:spcBef>
              <a:buClr>
                <a:schemeClr val="dk2"/>
              </a:buClr>
              <a:buSzPct val="100000"/>
              <a:buFont typeface="Arial"/>
              <a:buChar char="●"/>
            </a:pPr>
            <a:r>
              <a:rPr lang="en" sz="1000" dirty="0">
                <a:solidFill>
                  <a:schemeClr val="dk2"/>
                </a:solidFill>
              </a:rPr>
              <a:t>Turning 18 represents being “on your own,” but often in a scary way</a:t>
            </a:r>
          </a:p>
          <a:p>
            <a:pPr marL="457200" lvl="0" indent="-292100">
              <a:lnSpc>
                <a:spcPct val="115000"/>
              </a:lnSpc>
              <a:spcBef>
                <a:spcPts val="600"/>
              </a:spcBef>
              <a:buClr>
                <a:schemeClr val="dk2"/>
              </a:buClr>
              <a:buSzPct val="100000"/>
              <a:buFont typeface="Arial"/>
              <a:buChar char="●"/>
            </a:pPr>
            <a:r>
              <a:rPr lang="en" sz="1000" dirty="0">
                <a:solidFill>
                  <a:schemeClr val="dk2"/>
                </a:solidFill>
              </a:rPr>
              <a:t>Aging out represents a “failure of permanence” </a:t>
            </a:r>
            <a:endParaRPr lang="en" sz="1000" dirty="0" smtClean="0">
              <a:solidFill>
                <a:schemeClr val="dk2"/>
              </a:solidFill>
            </a:endParaRPr>
          </a:p>
          <a:p>
            <a:pPr marL="914400" marR="0" lvl="1" indent="-292100" algn="l" defTabSz="914400" rtl="0" eaLnBrk="1" fontAlgn="auto" latinLnBrk="0" hangingPunct="1">
              <a:lnSpc>
                <a:spcPct val="115000"/>
              </a:lnSpc>
              <a:spcBef>
                <a:spcPts val="600"/>
              </a:spcBef>
              <a:spcAft>
                <a:spcPts val="0"/>
              </a:spcAft>
              <a:buClr>
                <a:schemeClr val="dk2"/>
              </a:buClr>
              <a:buSzPct val="100000"/>
              <a:buFont typeface="Arial"/>
              <a:buChar char="●"/>
              <a:tabLst/>
              <a:defRPr/>
            </a:pPr>
            <a:r>
              <a:rPr lang="en-US" sz="1000" b="0" i="0" kern="1200" dirty="0" smtClean="0">
                <a:solidFill>
                  <a:schemeClr val="tx1"/>
                </a:solidFill>
                <a:effectLst/>
                <a:latin typeface="+mn-lt"/>
                <a:ea typeface="+mn-ea"/>
                <a:cs typeface="+mn-cs"/>
              </a:rPr>
              <a:t>So our foster youth have experienced severely adverse childhood experiences that are further reinforced by the ways they experience foster care.</a:t>
            </a:r>
          </a:p>
          <a:p>
            <a:pPr marL="457200" marR="0" lvl="0" indent="-292100" algn="l" defTabSz="914400" rtl="0" eaLnBrk="1" fontAlgn="auto" latinLnBrk="0" hangingPunct="1">
              <a:lnSpc>
                <a:spcPct val="115000"/>
              </a:lnSpc>
              <a:spcBef>
                <a:spcPts val="600"/>
              </a:spcBef>
              <a:spcAft>
                <a:spcPts val="0"/>
              </a:spcAft>
              <a:buClr>
                <a:schemeClr val="dk2"/>
              </a:buClr>
              <a:buSzPct val="100000"/>
              <a:buFont typeface="Arial"/>
              <a:buChar char="●"/>
              <a:tabLst/>
              <a:defRPr/>
            </a:pPr>
            <a:r>
              <a:rPr lang="en-US" sz="1000" b="0" i="0" kern="1200" dirty="0" smtClean="0">
                <a:solidFill>
                  <a:schemeClr val="tx1"/>
                </a:solidFill>
                <a:effectLst/>
                <a:latin typeface="+mn-lt"/>
                <a:ea typeface="+mn-ea"/>
                <a:cs typeface="+mn-cs"/>
              </a:rPr>
              <a:t>Every child under the care and protection of the state due to abuse or neglect deserves to have a caring adult whose commitment is to say "</a:t>
            </a:r>
            <a:r>
              <a:rPr lang="en-US" sz="1000" b="0" i="0" u="none" strike="noStrike" kern="1200" dirty="0" smtClean="0">
                <a:solidFill>
                  <a:schemeClr val="tx1"/>
                </a:solidFill>
                <a:effectLst/>
                <a:latin typeface="+mn-lt"/>
                <a:ea typeface="+mn-ea"/>
                <a:cs typeface="+mn-cs"/>
                <a:hlinkClick r:id="rId4"/>
              </a:rPr>
              <a:t>I am for the child</a:t>
            </a:r>
            <a:r>
              <a:rPr lang="en-US" sz="1000" b="0" i="0" u="none" strike="noStrike" kern="1200" baseline="30000" dirty="0" smtClean="0">
                <a:solidFill>
                  <a:schemeClr val="tx1"/>
                </a:solidFill>
                <a:effectLst/>
                <a:latin typeface="+mn-lt"/>
                <a:ea typeface="+mn-ea"/>
                <a:cs typeface="+mn-cs"/>
                <a:hlinkClick r:id="rId4"/>
              </a:rPr>
              <a:t>®</a:t>
            </a:r>
            <a:r>
              <a:rPr lang="en-US" sz="1000" b="0" i="0" kern="1200" dirty="0" smtClean="0">
                <a:solidFill>
                  <a:schemeClr val="tx1"/>
                </a:solidFill>
                <a:effectLst/>
                <a:latin typeface="+mn-lt"/>
                <a:ea typeface="+mn-ea"/>
                <a:cs typeface="+mn-cs"/>
              </a:rPr>
              <a:t>". An adult whose very presence will convince a child that he or she is no </a:t>
            </a:r>
            <a:r>
              <a:rPr lang="en-US" sz="1000" b="0" i="0" kern="1200" dirty="0" err="1" smtClean="0">
                <a:solidFill>
                  <a:schemeClr val="tx1"/>
                </a:solidFill>
                <a:effectLst/>
                <a:latin typeface="+mn-lt"/>
                <a:ea typeface="+mn-ea"/>
                <a:cs typeface="+mn-cs"/>
              </a:rPr>
              <a:t>trashbag</a:t>
            </a:r>
            <a:r>
              <a:rPr lang="en-US" sz="1000" b="0" i="0" kern="1200" dirty="0" smtClean="0">
                <a:solidFill>
                  <a:schemeClr val="tx1"/>
                </a:solidFill>
                <a:effectLst/>
                <a:latin typeface="+mn-lt"/>
                <a:ea typeface="+mn-ea"/>
                <a:cs typeface="+mn-cs"/>
              </a:rPr>
              <a:t> kid, no paycheck kid.</a:t>
            </a:r>
          </a:p>
          <a:p>
            <a:pPr marL="622300" lvl="1" indent="0">
              <a:lnSpc>
                <a:spcPct val="115000"/>
              </a:lnSpc>
              <a:spcBef>
                <a:spcPts val="600"/>
              </a:spcBef>
              <a:buClr>
                <a:schemeClr val="dk2"/>
              </a:buClr>
              <a:buSzPct val="100000"/>
              <a:buFont typeface="Arial"/>
              <a:buNone/>
            </a:pPr>
            <a:endParaRPr lang="en" sz="1000" dirty="0">
              <a:solidFill>
                <a:schemeClr val="dk2"/>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3738"/>
            <a:ext cx="6156325" cy="34639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“First Person: Aging Out of Foster Care” (uplifting interview with a CASA advocate and former foster child) (3:25)</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“Aging Out: Life After Foster Care” (trailer… kind of old-school, but a decent synopsis)(1:29)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2"/>
                </a:solidFill>
              </a:rPr>
              <a:t>NPR: “Reflections on Aging Out” (synopsis of 2 stories… collection of still-frame photos with background </a:t>
            </a:r>
            <a:r>
              <a:rPr lang="en-US" sz="1100" smtClean="0">
                <a:solidFill>
                  <a:schemeClr val="bg2"/>
                </a:solidFill>
              </a:rPr>
              <a:t>narrative) (2:29)</a:t>
            </a:r>
            <a:endParaRPr lang="en-US" sz="1100" dirty="0" smtClean="0">
              <a:solidFill>
                <a:schemeClr val="bg2"/>
              </a:solidFill>
            </a:endParaRPr>
          </a:p>
          <a:p>
            <a:endParaRPr lang="en-US" dirty="0"/>
          </a:p>
        </p:txBody>
      </p:sp>
    </p:spTree>
    <p:extLst>
      <p:ext uri="{BB962C8B-B14F-4D97-AF65-F5344CB8AC3E}">
        <p14:creationId xmlns:p14="http://schemas.microsoft.com/office/powerpoint/2010/main" val="3552078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lvl="0" rtl="0">
              <a:lnSpc>
                <a:spcPct val="120000"/>
              </a:lnSpc>
              <a:spcBef>
                <a:spcPts val="0"/>
              </a:spcBef>
              <a:spcAft>
                <a:spcPts val="400"/>
              </a:spcAft>
              <a:buNone/>
            </a:pPr>
            <a:endParaRPr sz="1200"/>
          </a:p>
          <a:p>
            <a:pPr lvl="0" rt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lvl="0" rtl="0">
              <a:lnSpc>
                <a:spcPct val="120000"/>
              </a:lnSpc>
              <a:spcBef>
                <a:spcPts val="0"/>
              </a:spcBef>
              <a:spcAft>
                <a:spcPts val="400"/>
              </a:spcAft>
              <a:buNone/>
            </a:pPr>
            <a:endParaRPr sz="1200"/>
          </a:p>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rtl="0">
              <a:spcBef>
                <a:spcPts val="0"/>
              </a:spcBef>
              <a:buNone/>
            </a:pPr>
            <a:r>
              <a:rPr lang="en"/>
              <a:t>Johnny and Jaclyn</a:t>
            </a:r>
          </a:p>
          <a:p>
            <a:pPr lvl="0" rtl="0">
              <a:lnSpc>
                <a:spcPct val="115000"/>
              </a:lnSpc>
              <a:spcBef>
                <a:spcPts val="0"/>
              </a:spcBef>
              <a:buClr>
                <a:schemeClr val="dk1"/>
              </a:buClr>
              <a:buSzPct val="100000"/>
              <a:buFont typeface="Arial"/>
              <a:buNone/>
            </a:pPr>
            <a:r>
              <a:rPr lang="en">
                <a:solidFill>
                  <a:schemeClr val="dk1"/>
                </a:solidFill>
              </a:rPr>
              <a:t>Tomorrow is your 18</a:t>
            </a:r>
            <a:r>
              <a:rPr lang="en" baseline="30000">
                <a:solidFill>
                  <a:schemeClr val="dk1"/>
                </a:solidFill>
              </a:rPr>
              <a:t>th</a:t>
            </a:r>
            <a:r>
              <a:rPr lang="en">
                <a:solidFill>
                  <a:schemeClr val="dk1"/>
                </a:solidFill>
              </a:rPr>
              <a:t> birthday. Tonight you have a place to sleep, tomorrow you have no idea where you will be sleeping. You have been in 10 different foster care homes over the past 8 years. You have not had any contact with your biological parents since you were 11 years old. Your current foster care parents have 5 other foster children and you did not get along with them. You finished 11</a:t>
            </a:r>
            <a:r>
              <a:rPr lang="en" baseline="30000">
                <a:solidFill>
                  <a:schemeClr val="dk1"/>
                </a:solidFill>
              </a:rPr>
              <a:t>th</a:t>
            </a:r>
            <a:r>
              <a:rPr lang="en">
                <a:solidFill>
                  <a:schemeClr val="dk1"/>
                </a:solidFill>
              </a:rPr>
              <a:t> grade but did not graduate high school. You do not have a birth certificate, social security card, bank account, cell phone, or driver’s license. You have a state ID card, clothes, a backpack, basic toiletries, and were given $1000 dollars to help you make the transition out of foster care.</a:t>
            </a:r>
          </a:p>
          <a:p>
            <a:pPr lvl="0" rtl="0">
              <a:lnSpc>
                <a:spcPct val="115000"/>
              </a:lnSpc>
              <a:spcBef>
                <a:spcPts val="0"/>
              </a:spcBef>
              <a:buClr>
                <a:schemeClr val="dk1"/>
              </a:buClr>
              <a:buSzPct val="100000"/>
              <a:buFont typeface="Arial"/>
              <a:buNone/>
            </a:pPr>
            <a:r>
              <a:rPr lang="en">
                <a:solidFill>
                  <a:schemeClr val="dk1"/>
                </a:solidFill>
              </a:rPr>
              <a:t> </a:t>
            </a:r>
          </a:p>
          <a:p>
            <a:pPr lvl="0" rtl="0">
              <a:lnSpc>
                <a:spcPct val="115000"/>
              </a:lnSpc>
              <a:spcBef>
                <a:spcPts val="0"/>
              </a:spcBef>
              <a:buClr>
                <a:schemeClr val="dk1"/>
              </a:buClr>
              <a:buSzPct val="100000"/>
              <a:buFont typeface="Arial"/>
              <a:buNone/>
            </a:pPr>
            <a:r>
              <a:rPr lang="en">
                <a:solidFill>
                  <a:schemeClr val="dk1"/>
                </a:solidFill>
              </a:rPr>
              <a:t>What do you do first?                                 	</a:t>
            </a:r>
          </a:p>
          <a:p>
            <a:pPr lvl="0" rtl="0">
              <a:lnSpc>
                <a:spcPct val="115000"/>
              </a:lnSpc>
              <a:spcBef>
                <a:spcPts val="0"/>
              </a:spcBef>
              <a:buClr>
                <a:schemeClr val="dk1"/>
              </a:buClr>
              <a:buSzPct val="100000"/>
              <a:buFont typeface="Arial"/>
              <a:buNone/>
            </a:pPr>
            <a:r>
              <a:rPr lang="en">
                <a:solidFill>
                  <a:schemeClr val="dk1"/>
                </a:solidFill>
              </a:rPr>
              <a:t> </a:t>
            </a:r>
          </a:p>
          <a:p>
            <a:pPr lvl="0" rtl="0">
              <a:lnSpc>
                <a:spcPct val="115000"/>
              </a:lnSpc>
              <a:spcBef>
                <a:spcPts val="0"/>
              </a:spcBef>
              <a:buClr>
                <a:schemeClr val="dk1"/>
              </a:buClr>
              <a:buSzPct val="100000"/>
              <a:buFont typeface="Arial"/>
              <a:buNone/>
            </a:pPr>
            <a:r>
              <a:rPr lang="en">
                <a:solidFill>
                  <a:schemeClr val="dk1"/>
                </a:solidFill>
              </a:rPr>
              <a:t>Discuss in your groups for 5 minutes and then we will share as a class.</a:t>
            </a:r>
          </a:p>
          <a:p>
            <a:pPr lvl="0" rtl="0">
              <a:lnSpc>
                <a:spcPct val="115000"/>
              </a:lnSpc>
              <a:spcBef>
                <a:spcPts val="0"/>
              </a:spcBef>
              <a:buClr>
                <a:schemeClr val="dk1"/>
              </a:buClr>
              <a:buSzPct val="100000"/>
              <a:buFont typeface="Arial"/>
              <a:buNone/>
            </a:pPr>
            <a:r>
              <a:rPr lang="en">
                <a:solidFill>
                  <a:schemeClr val="dk1"/>
                </a:solidFill>
              </a:rPr>
              <a:t> </a:t>
            </a:r>
          </a:p>
          <a:p>
            <a:pPr lvl="0" rtl="0">
              <a:lnSpc>
                <a:spcPct val="115000"/>
              </a:lnSpc>
              <a:spcBef>
                <a:spcPts val="0"/>
              </a:spcBef>
              <a:buClr>
                <a:schemeClr val="dk1"/>
              </a:buClr>
              <a:buSzPct val="100000"/>
              <a:buFont typeface="Arial"/>
              <a:buNone/>
            </a:pPr>
            <a:r>
              <a:rPr lang="en">
                <a:solidFill>
                  <a:schemeClr val="dk1"/>
                </a:solidFill>
              </a:rPr>
              <a:t>Additional questions to pose to the entire class:  *Play devil’s advocate with answers!</a:t>
            </a:r>
          </a:p>
          <a:p>
            <a:pPr lvl="0" rtl="0">
              <a:lnSpc>
                <a:spcPct val="115000"/>
              </a:lnSpc>
              <a:spcBef>
                <a:spcPts val="0"/>
              </a:spcBef>
              <a:buClr>
                <a:schemeClr val="dk1"/>
              </a:buClr>
              <a:buSzPct val="100000"/>
              <a:buFont typeface="Arial"/>
              <a:buNone/>
            </a:pPr>
            <a:r>
              <a:rPr lang="en">
                <a:solidFill>
                  <a:schemeClr val="dk1"/>
                </a:solidFill>
              </a:rPr>
              <a:t>How do find resources?</a:t>
            </a:r>
          </a:p>
          <a:p>
            <a:pPr lvl="0" rtl="0">
              <a:lnSpc>
                <a:spcPct val="115000"/>
              </a:lnSpc>
              <a:spcBef>
                <a:spcPts val="0"/>
              </a:spcBef>
              <a:buClr>
                <a:schemeClr val="dk1"/>
              </a:buClr>
              <a:buSzPct val="100000"/>
              <a:buFont typeface="Arial"/>
              <a:buNone/>
            </a:pPr>
            <a:r>
              <a:rPr lang="en">
                <a:solidFill>
                  <a:schemeClr val="dk1"/>
                </a:solidFill>
              </a:rPr>
              <a:t>How do you find help?</a:t>
            </a:r>
          </a:p>
          <a:p>
            <a:pPr lvl="0" rtl="0">
              <a:lnSpc>
                <a:spcPct val="115000"/>
              </a:lnSpc>
              <a:spcBef>
                <a:spcPts val="0"/>
              </a:spcBef>
              <a:buClr>
                <a:schemeClr val="dk1"/>
              </a:buClr>
              <a:buSzPct val="100000"/>
              <a:buFont typeface="Arial"/>
              <a:buNone/>
            </a:pPr>
            <a:r>
              <a:rPr lang="en">
                <a:solidFill>
                  <a:schemeClr val="dk1"/>
                </a:solidFill>
              </a:rPr>
              <a:t>Where do you go first?</a:t>
            </a:r>
          </a:p>
          <a:p>
            <a:pPr lvl="0" rtl="0">
              <a:lnSpc>
                <a:spcPct val="115000"/>
              </a:lnSpc>
              <a:spcBef>
                <a:spcPts val="0"/>
              </a:spcBef>
              <a:buClr>
                <a:schemeClr val="dk1"/>
              </a:buClr>
              <a:buSzPct val="100000"/>
              <a:buFont typeface="Arial"/>
              <a:buNone/>
            </a:pPr>
            <a:r>
              <a:rPr lang="en">
                <a:solidFill>
                  <a:schemeClr val="dk1"/>
                </a:solidFill>
              </a:rPr>
              <a:t>How do you find a job?</a:t>
            </a:r>
          </a:p>
          <a:p>
            <a:pPr lvl="0" rtl="0">
              <a:lnSpc>
                <a:spcPct val="115000"/>
              </a:lnSpc>
              <a:spcBef>
                <a:spcPts val="0"/>
              </a:spcBef>
              <a:buClr>
                <a:schemeClr val="dk1"/>
              </a:buClr>
              <a:buSzPct val="100000"/>
              <a:buFont typeface="Arial"/>
              <a:buNone/>
            </a:pPr>
            <a:r>
              <a:rPr lang="en">
                <a:solidFill>
                  <a:schemeClr val="dk1"/>
                </a:solidFill>
              </a:rPr>
              <a:t> </a:t>
            </a:r>
          </a:p>
          <a:p>
            <a:pPr lvl="0" rtl="0">
              <a:lnSpc>
                <a:spcPct val="115000"/>
              </a:lnSpc>
              <a:spcBef>
                <a:spcPts val="0"/>
              </a:spcBef>
              <a:buClr>
                <a:schemeClr val="dk1"/>
              </a:buClr>
              <a:buSzPct val="100000"/>
              <a:buFont typeface="Arial"/>
              <a:buNone/>
            </a:pPr>
            <a:r>
              <a:rPr lang="en">
                <a:solidFill>
                  <a:schemeClr val="dk1"/>
                </a:solidFill>
              </a:rPr>
              <a:t>Additional discussion:</a:t>
            </a:r>
          </a:p>
          <a:p>
            <a:pPr lvl="0" rtl="0">
              <a:lnSpc>
                <a:spcPct val="115000"/>
              </a:lnSpc>
              <a:spcBef>
                <a:spcPts val="0"/>
              </a:spcBef>
              <a:buClr>
                <a:schemeClr val="dk1"/>
              </a:buClr>
              <a:buSzPct val="100000"/>
              <a:buFont typeface="Arial"/>
              <a:buNone/>
            </a:pPr>
            <a:r>
              <a:rPr lang="en">
                <a:solidFill>
                  <a:schemeClr val="dk1"/>
                </a:solidFill>
              </a:rPr>
              <a:t> </a:t>
            </a:r>
          </a:p>
          <a:p>
            <a:pPr lvl="0" rtl="0">
              <a:lnSpc>
                <a:spcPct val="115000"/>
              </a:lnSpc>
              <a:spcBef>
                <a:spcPts val="0"/>
              </a:spcBef>
              <a:buClr>
                <a:schemeClr val="dk1"/>
              </a:buClr>
              <a:buSzPct val="100000"/>
              <a:buFont typeface="Arial"/>
              <a:buNone/>
            </a:pPr>
            <a:r>
              <a:rPr lang="en">
                <a:solidFill>
                  <a:schemeClr val="dk1"/>
                </a:solidFill>
              </a:rPr>
              <a:t>“As parents (or as future parents), we know that our role in our children's lives goes far beyond providing them with the basics of food, clothing, and shelter. We also nurture and guide them, and as they grow older we expose them to new experiences and opportunities, encourage them to succeed in school, develop healthy relationships, and build life skills. Although adolescence can be challenging for both kids and parents, every positive interaction we have is a critical opportunity to establish the building blocks that our teens need to succeed down the road in school, work, and family life. “</a:t>
            </a:r>
          </a:p>
          <a:p>
            <a:pPr lvl="0" rtl="0">
              <a:lnSpc>
                <a:spcPct val="115000"/>
              </a:lnSpc>
              <a:spcBef>
                <a:spcPts val="0"/>
              </a:spcBef>
              <a:buClr>
                <a:schemeClr val="dk1"/>
              </a:buClr>
              <a:buSzPct val="100000"/>
              <a:buFont typeface="Arial"/>
              <a:buNone/>
            </a:pPr>
            <a:r>
              <a:rPr lang="en">
                <a:solidFill>
                  <a:schemeClr val="dk1"/>
                </a:solidFill>
              </a:rPr>
              <a:t> </a:t>
            </a:r>
          </a:p>
          <a:p>
            <a:pPr lvl="0" rtl="0">
              <a:lnSpc>
                <a:spcPct val="115000"/>
              </a:lnSpc>
              <a:spcBef>
                <a:spcPts val="0"/>
              </a:spcBef>
              <a:buClr>
                <a:schemeClr val="dk1"/>
              </a:buClr>
              <a:buSzPct val="100000"/>
              <a:buFont typeface="Arial"/>
              <a:buNone/>
            </a:pPr>
            <a:r>
              <a:rPr lang="en">
                <a:solidFill>
                  <a:schemeClr val="dk1"/>
                </a:solidFill>
              </a:rPr>
              <a:t>When you were 18 what were your goals? Could you accomplish them with these resources and without family support? Imagine you didn’t have your parents to go for help, you didn’t have the life skills training, where would you be today?</a:t>
            </a:r>
          </a:p>
          <a:p>
            <a:pPr lvl="0" rtl="0">
              <a:lnSpc>
                <a:spcPct val="115000"/>
              </a:lnSpc>
              <a:spcBef>
                <a:spcPts val="0"/>
              </a:spcBef>
              <a:buClr>
                <a:schemeClr val="dk1"/>
              </a:buClr>
              <a:buSzPct val="100000"/>
              <a:buFont typeface="Arial"/>
              <a:buNone/>
            </a:pPr>
            <a:r>
              <a:rPr lang="en">
                <a:solidFill>
                  <a:schemeClr val="dk1"/>
                </a:solidFill>
              </a:rPr>
              <a:t> </a:t>
            </a:r>
          </a:p>
          <a:p>
            <a:pPr lvl="0" rtl="0">
              <a:lnSpc>
                <a:spcPct val="115000"/>
              </a:lnSpc>
              <a:spcBef>
                <a:spcPts val="0"/>
              </a:spcBef>
              <a:buClr>
                <a:schemeClr val="dk1"/>
              </a:buClr>
              <a:buFont typeface="Arial"/>
              <a:buNone/>
            </a:pP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Car</a:t>
            </a:r>
          </a:p>
          <a:p>
            <a:pPr lvl="0" rtl="0">
              <a:lnSpc>
                <a:spcPct val="115000"/>
              </a:lnSpc>
              <a:spcBef>
                <a:spcPts val="0"/>
              </a:spcBef>
              <a:buClr>
                <a:schemeClr val="dk1"/>
              </a:buClr>
              <a:buSzPct val="100000"/>
              <a:buFont typeface="Arial"/>
              <a:buNone/>
            </a:pPr>
            <a:r>
              <a:rPr lang="en">
                <a:solidFill>
                  <a:schemeClr val="dk1"/>
                </a:solidFill>
              </a:rPr>
              <a:t>College Application</a:t>
            </a:r>
          </a:p>
          <a:p>
            <a:pPr lvl="0" rtl="0">
              <a:lnSpc>
                <a:spcPct val="115000"/>
              </a:lnSpc>
              <a:spcBef>
                <a:spcPts val="0"/>
              </a:spcBef>
              <a:buClr>
                <a:schemeClr val="dk1"/>
              </a:buClr>
              <a:buSzPct val="100000"/>
              <a:buFont typeface="Arial"/>
              <a:buNone/>
            </a:pPr>
            <a:r>
              <a:rPr lang="en">
                <a:solidFill>
                  <a:schemeClr val="dk1"/>
                </a:solidFill>
              </a:rPr>
              <a:t>Groceries</a:t>
            </a:r>
          </a:p>
          <a:p>
            <a:pPr lvl="0" rtl="0">
              <a:lnSpc>
                <a:spcPct val="115000"/>
              </a:lnSpc>
              <a:spcBef>
                <a:spcPts val="0"/>
              </a:spcBef>
              <a:buClr>
                <a:schemeClr val="dk1"/>
              </a:buClr>
              <a:buSzPct val="100000"/>
              <a:buFont typeface="Arial"/>
              <a:buNone/>
            </a:pPr>
            <a:r>
              <a:rPr lang="en">
                <a:solidFill>
                  <a:schemeClr val="dk1"/>
                </a:solidFill>
              </a:rPr>
              <a:t>Clothes</a:t>
            </a:r>
          </a:p>
          <a:p>
            <a:pPr lvl="0" rtl="0">
              <a:lnSpc>
                <a:spcPct val="115000"/>
              </a:lnSpc>
              <a:spcBef>
                <a:spcPts val="0"/>
              </a:spcBef>
              <a:buClr>
                <a:schemeClr val="dk1"/>
              </a:buClr>
              <a:buSzPct val="100000"/>
              <a:buFont typeface="Arial"/>
              <a:buNone/>
            </a:pPr>
            <a:r>
              <a:rPr lang="en">
                <a:solidFill>
                  <a:schemeClr val="dk1"/>
                </a:solidFill>
              </a:rPr>
              <a:t>Cell Phone</a:t>
            </a:r>
          </a:p>
          <a:p>
            <a:pPr lvl="0" rtl="0">
              <a:lnSpc>
                <a:spcPct val="115000"/>
              </a:lnSpc>
              <a:spcBef>
                <a:spcPts val="0"/>
              </a:spcBef>
              <a:buClr>
                <a:schemeClr val="dk1"/>
              </a:buClr>
              <a:buSzPct val="100000"/>
              <a:buFont typeface="Arial"/>
              <a:buNone/>
            </a:pPr>
            <a:r>
              <a:rPr lang="en">
                <a:solidFill>
                  <a:schemeClr val="dk1"/>
                </a:solidFill>
              </a:rPr>
              <a:t>Plane Ticket</a:t>
            </a:r>
          </a:p>
          <a:p>
            <a:pPr lvl="0" rtl="0">
              <a:lnSpc>
                <a:spcPct val="115000"/>
              </a:lnSpc>
              <a:spcBef>
                <a:spcPts val="0"/>
              </a:spcBef>
              <a:buClr>
                <a:schemeClr val="dk1"/>
              </a:buClr>
              <a:buSzPct val="100000"/>
              <a:buFont typeface="Arial"/>
              <a:buNone/>
            </a:pPr>
            <a:r>
              <a:rPr lang="en">
                <a:solidFill>
                  <a:schemeClr val="dk1"/>
                </a:solidFill>
              </a:rPr>
              <a:t>Credit Card</a:t>
            </a:r>
          </a:p>
          <a:p>
            <a:pPr lvl="0" rtl="0">
              <a:lnSpc>
                <a:spcPct val="115000"/>
              </a:lnSpc>
              <a:spcBef>
                <a:spcPts val="0"/>
              </a:spcBef>
              <a:buClr>
                <a:schemeClr val="dk1"/>
              </a:buClr>
              <a:buSzPct val="100000"/>
              <a:buFont typeface="Arial"/>
              <a:buNone/>
            </a:pPr>
            <a:r>
              <a:rPr lang="en">
                <a:solidFill>
                  <a:schemeClr val="dk1"/>
                </a:solidFill>
              </a:rPr>
              <a:t>Haircut</a:t>
            </a:r>
          </a:p>
          <a:p>
            <a:pPr lvl="0" rtl="0">
              <a:lnSpc>
                <a:spcPct val="115000"/>
              </a:lnSpc>
              <a:spcBef>
                <a:spcPts val="0"/>
              </a:spcBef>
              <a:buClr>
                <a:schemeClr val="dk1"/>
              </a:buClr>
              <a:buSzPct val="100000"/>
              <a:buFont typeface="Arial"/>
              <a:buNone/>
            </a:pPr>
            <a:r>
              <a:rPr lang="en">
                <a:solidFill>
                  <a:schemeClr val="dk1"/>
                </a:solidFill>
              </a:rPr>
              <a:t>Bus Pass      	</a:t>
            </a:r>
          </a:p>
          <a:p>
            <a:pPr lvl="0" rtl="0">
              <a:lnSpc>
                <a:spcPct val="115000"/>
              </a:lnSpc>
              <a:spcBef>
                <a:spcPts val="0"/>
              </a:spcBef>
              <a:buClr>
                <a:schemeClr val="dk1"/>
              </a:buClr>
              <a:buSzPct val="100000"/>
              <a:buFont typeface="Arial"/>
              <a:buNone/>
            </a:pPr>
            <a:r>
              <a:rPr lang="en">
                <a:solidFill>
                  <a:schemeClr val="dk1"/>
                </a:solidFill>
              </a:rPr>
              <a:t>Second Job</a:t>
            </a:r>
          </a:p>
          <a:p>
            <a:pPr lvl="0" rtl="0">
              <a:lnSpc>
                <a:spcPct val="115000"/>
              </a:lnSpc>
              <a:spcBef>
                <a:spcPts val="0"/>
              </a:spcBef>
              <a:buClr>
                <a:schemeClr val="dk1"/>
              </a:buClr>
              <a:buSzPct val="100000"/>
              <a:buFont typeface="Arial"/>
              <a:buNone/>
            </a:pPr>
            <a:r>
              <a:rPr lang="en">
                <a:solidFill>
                  <a:schemeClr val="dk1"/>
                </a:solidFill>
              </a:rPr>
              <a:t>Dog</a:t>
            </a:r>
          </a:p>
          <a:p>
            <a:pPr lvl="0" rtl="0">
              <a:lnSpc>
                <a:spcPct val="115000"/>
              </a:lnSpc>
              <a:spcBef>
                <a:spcPts val="0"/>
              </a:spcBef>
              <a:buClr>
                <a:schemeClr val="dk1"/>
              </a:buClr>
              <a:buSzPct val="100000"/>
              <a:buFont typeface="Arial"/>
              <a:buNone/>
            </a:pPr>
            <a:r>
              <a:rPr lang="en">
                <a:solidFill>
                  <a:schemeClr val="dk1"/>
                </a:solidFill>
              </a:rPr>
              <a:t>Grooming/Hygiene products</a:t>
            </a:r>
          </a:p>
          <a:p>
            <a:pPr lvl="0" rtl="0">
              <a:lnSpc>
                <a:spcPct val="115000"/>
              </a:lnSpc>
              <a:spcBef>
                <a:spcPts val="0"/>
              </a:spcBef>
              <a:buClr>
                <a:schemeClr val="dk1"/>
              </a:buClr>
              <a:buSzPct val="100000"/>
              <a:buFont typeface="Arial"/>
              <a:buNone/>
            </a:pPr>
            <a:r>
              <a:rPr lang="en">
                <a:solidFill>
                  <a:schemeClr val="dk1"/>
                </a:solidFill>
              </a:rPr>
              <a:t>Laptop</a:t>
            </a:r>
          </a:p>
          <a:p>
            <a:pPr lvl="0" rtl="0">
              <a:lnSpc>
                <a:spcPct val="115000"/>
              </a:lnSpc>
              <a:spcBef>
                <a:spcPts val="0"/>
              </a:spcBef>
              <a:buClr>
                <a:schemeClr val="dk1"/>
              </a:buClr>
              <a:buSzPct val="100000"/>
              <a:buFont typeface="Arial"/>
              <a:buNone/>
            </a:pPr>
            <a:r>
              <a:rPr lang="en">
                <a:solidFill>
                  <a:schemeClr val="dk1"/>
                </a:solidFill>
              </a:rPr>
              <a:t>School supplies</a:t>
            </a:r>
          </a:p>
          <a:p>
            <a:pPr lvl="0" rtl="0">
              <a:lnSpc>
                <a:spcPct val="115000"/>
              </a:lnSpc>
              <a:spcBef>
                <a:spcPts val="0"/>
              </a:spcBef>
              <a:buClr>
                <a:schemeClr val="dk1"/>
              </a:buClr>
              <a:buSzPct val="100000"/>
              <a:buFont typeface="Arial"/>
              <a:buNone/>
            </a:pPr>
            <a:r>
              <a:rPr lang="en">
                <a:solidFill>
                  <a:schemeClr val="dk1"/>
                </a:solidFill>
              </a:rPr>
              <a:t>Shoes</a:t>
            </a:r>
          </a:p>
          <a:p>
            <a:pPr lvl="0" rtl="0">
              <a:lnSpc>
                <a:spcPct val="115000"/>
              </a:lnSpc>
              <a:spcBef>
                <a:spcPts val="0"/>
              </a:spcBef>
              <a:buClr>
                <a:schemeClr val="dk1"/>
              </a:buClr>
              <a:buSzPct val="100000"/>
              <a:buFont typeface="Arial"/>
              <a:buNone/>
            </a:pPr>
            <a:r>
              <a:rPr lang="en">
                <a:solidFill>
                  <a:schemeClr val="dk1"/>
                </a:solidFill>
              </a:rPr>
              <a:t>Movie Tickets</a:t>
            </a:r>
          </a:p>
          <a:p>
            <a:pPr lvl="0" rtl="0">
              <a:lnSpc>
                <a:spcPct val="115000"/>
              </a:lnSpc>
              <a:spcBef>
                <a:spcPts val="0"/>
              </a:spcBef>
              <a:buClr>
                <a:schemeClr val="dk1"/>
              </a:buClr>
              <a:buSzPct val="100000"/>
              <a:buFont typeface="Arial"/>
              <a:buNone/>
            </a:pPr>
            <a:r>
              <a:rPr lang="en">
                <a:solidFill>
                  <a:schemeClr val="dk1"/>
                </a:solidFill>
              </a:rPr>
              <a:t>Books</a:t>
            </a:r>
          </a:p>
          <a:p>
            <a:pPr lvl="0" rtl="0">
              <a:lnSpc>
                <a:spcPct val="115000"/>
              </a:lnSpc>
              <a:spcBef>
                <a:spcPts val="0"/>
              </a:spcBef>
              <a:buNone/>
            </a:pPr>
            <a:r>
              <a:rPr lang="en">
                <a:solidFill>
                  <a:schemeClr val="dk1"/>
                </a:solidFill>
              </a:rPr>
              <a:t>Savings Account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rtl="0">
              <a:spcBef>
                <a:spcPts val="0"/>
              </a:spcBef>
              <a:buNone/>
            </a:pPr>
            <a:r>
              <a:rPr lang="en">
                <a:solidFill>
                  <a:srgbClr val="333333"/>
                </a:solidFill>
                <a:latin typeface="Calibri"/>
                <a:ea typeface="Calibri"/>
                <a:cs typeface="Calibri"/>
                <a:sym typeface="Calibri"/>
              </a:rPr>
              <a:t>Tiffany</a:t>
            </a:r>
          </a:p>
          <a:p>
            <a:pPr>
              <a:spcBef>
                <a:spcPts val="0"/>
              </a:spcBef>
              <a:buNone/>
            </a:pPr>
            <a:r>
              <a:rPr lang="en">
                <a:solidFill>
                  <a:srgbClr val="333333"/>
                </a:solidFill>
                <a:latin typeface="Calibri"/>
                <a:ea typeface="Calibri"/>
                <a:cs typeface="Calibri"/>
                <a:sym typeface="Calibri"/>
              </a:rPr>
              <a:t>Why is this population considered oppressed/marginalized based on the information we are presenting?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rtl="0">
              <a:spcBef>
                <a:spcPts val="0"/>
              </a:spcBef>
              <a:buNone/>
            </a:pPr>
            <a:r>
              <a:rPr lang="en"/>
              <a:t>Tiff</a:t>
            </a:r>
          </a:p>
          <a:p>
            <a:pPr>
              <a:spcBef>
                <a:spcPts val="0"/>
              </a:spcBef>
              <a:buNone/>
            </a:pPr>
            <a:r>
              <a:rPr lang="en">
                <a:solidFill>
                  <a:schemeClr val="dk1"/>
                </a:solidFill>
              </a:rPr>
              <a:t>Transition- Individuals turning eighteen within the foster care system demonstrate a different milestone in comparison to children supported by family. Their lives have been impacted tremendously disrupting the concepts of occupation due to the frequent readjustments in which they had to adapt to.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a:spcBef>
                <a:spcPts val="0"/>
              </a:spcBef>
              <a:buNone/>
            </a:pPr>
            <a:r>
              <a:rPr lang="en"/>
              <a:t>Tiffany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1" y="4389398"/>
            <a:ext cx="5486399" cy="4158377"/>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t>Jaclyn</a:t>
            </a:r>
          </a:p>
          <a:p>
            <a:pPr lvl="0" rtl="0">
              <a:spcBef>
                <a:spcPts val="0"/>
              </a:spcBef>
              <a:buClr>
                <a:schemeClr val="dk1"/>
              </a:buClr>
              <a:buSzPct val="100000"/>
              <a:buFont typeface="Arial"/>
              <a:buNone/>
            </a:pPr>
            <a:r>
              <a:rPr lang="en"/>
              <a:t>Several opportunities are provided by parents to the typical child raised in the care of guardians. Involved parents provide a child with discipline, responsibility, assistance, advice, support, and a role model to follow and shape their life to become self-sufficient and successful. Foster children aging out of the system are particularly at a disadvantage with the continuous readjustments in which they have to adapt to, in comparison to the opportunities and support system that many of us had when growing up.</a:t>
            </a:r>
          </a:p>
          <a:p>
            <a:pPr lvl="0" rtl="0">
              <a:spcBef>
                <a:spcPts val="0"/>
              </a:spcBef>
              <a:buClr>
                <a:schemeClr val="dk1"/>
              </a:buClr>
              <a:buFont typeface="Arial"/>
              <a:buNone/>
            </a:pPr>
            <a:endParaRPr/>
          </a:p>
          <a:p>
            <a:pPr lvl="0" rtl="0">
              <a:spcBef>
                <a:spcPts val="0"/>
              </a:spcBef>
              <a:buClr>
                <a:schemeClr val="dk1"/>
              </a:buClr>
              <a:buSzPct val="100000"/>
              <a:buFont typeface="Arial"/>
              <a:buNone/>
            </a:pPr>
            <a:r>
              <a:rPr lang="en"/>
              <a:t>According to the US Census Bureau 25% of these individuals are homeless and 51% are unemployed. With that being said those individuals employed had average earnings below the poverty level, and only 38% of those employed were still working one year after discharge. Because of the inadequate or lack finances 30% do not have health insurances and with trouble accessing health care, unlike you and I which are eligible to stay on our parents health insurance until age 26. As you can see, these individuals have a lot of financial responsibility leaving little incentive to graduate high school or college, because of the constant fight to juggle so many aspects at one time.</a:t>
            </a:r>
          </a:p>
          <a:p>
            <a:pPr lvl="0" rtl="0">
              <a:spcBef>
                <a:spcPts val="0"/>
              </a:spcBef>
              <a:buClr>
                <a:schemeClr val="dk1"/>
              </a:buClr>
              <a:buFont typeface="Arial"/>
              <a:buNone/>
            </a:pPr>
            <a:endParaRPr/>
          </a:p>
          <a:p>
            <a:pPr lvl="0" rtl="0">
              <a:spcBef>
                <a:spcPts val="0"/>
              </a:spcBef>
              <a:buClr>
                <a:schemeClr val="dk1"/>
              </a:buClr>
              <a:buFont typeface="Arial"/>
              <a:buNone/>
            </a:pPr>
            <a:endParaRPr/>
          </a:p>
          <a:p>
            <a:pPr lvl="0" rtl="0">
              <a:spcBef>
                <a:spcPts val="0"/>
              </a:spcBef>
              <a:buClr>
                <a:schemeClr val="dk1"/>
              </a:buClr>
              <a:buSzPct val="100000"/>
              <a:buFont typeface="Arial"/>
              <a:buNone/>
            </a:pPr>
            <a:r>
              <a:rPr lang="en"/>
              <a:t>Socioeconomic issues greatly incorporate the lack of responsibility in which these individuals have. This may lead to larger issues with understanding work ethics when becoming employed. Many of these individuals do not have the first job experience like you and I had to teach them responsibilities and developing work ethics and punctuality.  If one cannot obtain a job they may have a greater risk at stealing leading to becoming arrested and serving jail time which we saw throughout the reading. Another socioeconomic factor that may correlate to the lack of responsibility involves risky sexual behavior. If these individuals are experiencing financial difficulty caring for themselves, bringing a child into the mix may only bring greater complications to their lives.</a:t>
            </a:r>
          </a:p>
          <a:p>
            <a:pPr lvl="0" rtl="0">
              <a:spcBef>
                <a:spcPts val="0"/>
              </a:spcBef>
              <a:buClr>
                <a:schemeClr val="dk1"/>
              </a:buClr>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rot="10800000" flipH="1">
            <a:off x="0" y="3093234"/>
            <a:ext cx="8458200" cy="7124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10" name="Shape 10"/>
          <p:cNvSpPr txBox="1">
            <a:spLocks noGrp="1"/>
          </p:cNvSpPr>
          <p:nvPr>
            <p:ph type="ctrTitle"/>
          </p:nvPr>
        </p:nvSpPr>
        <p:spPr>
          <a:xfrm>
            <a:off x="685800" y="1300757"/>
            <a:ext cx="7772400" cy="1684199"/>
          </a:xfrm>
          <a:prstGeom prst="rect">
            <a:avLst/>
          </a:prstGeom>
        </p:spPr>
        <p:txBody>
          <a:bodyPr lIns="91425" tIns="91425" rIns="91425" bIns="91425" anchor="b" anchorCtr="0"/>
          <a:lstStyle>
            <a:lvl1pPr>
              <a:spcBef>
                <a:spcPts val="0"/>
              </a:spcBef>
              <a:buClr>
                <a:schemeClr val="dk2"/>
              </a:buClr>
              <a:buSzPct val="100000"/>
              <a:defRPr sz="7200">
                <a:solidFill>
                  <a:schemeClr val="dk2"/>
                </a:solidFill>
              </a:defRPr>
            </a:lvl1pPr>
            <a:lvl2pPr>
              <a:spcBef>
                <a:spcPts val="0"/>
              </a:spcBef>
              <a:buClr>
                <a:schemeClr val="dk2"/>
              </a:buClr>
              <a:buSzPct val="100000"/>
              <a:defRPr sz="7200">
                <a:solidFill>
                  <a:schemeClr val="dk2"/>
                </a:solidFill>
              </a:defRPr>
            </a:lvl2pPr>
            <a:lvl3pPr>
              <a:spcBef>
                <a:spcPts val="0"/>
              </a:spcBef>
              <a:buClr>
                <a:schemeClr val="dk2"/>
              </a:buClr>
              <a:buSzPct val="100000"/>
              <a:defRPr sz="7200">
                <a:solidFill>
                  <a:schemeClr val="dk2"/>
                </a:solidFill>
              </a:defRPr>
            </a:lvl3pPr>
            <a:lvl4pPr>
              <a:spcBef>
                <a:spcPts val="0"/>
              </a:spcBef>
              <a:buClr>
                <a:schemeClr val="dk2"/>
              </a:buClr>
              <a:buSzPct val="100000"/>
              <a:defRPr sz="7200">
                <a:solidFill>
                  <a:schemeClr val="dk2"/>
                </a:solidFill>
              </a:defRPr>
            </a:lvl4pPr>
            <a:lvl5pPr>
              <a:spcBef>
                <a:spcPts val="0"/>
              </a:spcBef>
              <a:buClr>
                <a:schemeClr val="dk2"/>
              </a:buClr>
              <a:buSzPct val="100000"/>
              <a:defRPr sz="7200">
                <a:solidFill>
                  <a:schemeClr val="dk2"/>
                </a:solidFill>
              </a:defRPr>
            </a:lvl5pPr>
            <a:lvl6pPr>
              <a:spcBef>
                <a:spcPts val="0"/>
              </a:spcBef>
              <a:buClr>
                <a:schemeClr val="dk2"/>
              </a:buClr>
              <a:buSzPct val="100000"/>
              <a:defRPr sz="7200">
                <a:solidFill>
                  <a:schemeClr val="dk2"/>
                </a:solidFill>
              </a:defRPr>
            </a:lvl6pPr>
            <a:lvl7pPr>
              <a:spcBef>
                <a:spcPts val="0"/>
              </a:spcBef>
              <a:buClr>
                <a:schemeClr val="dk2"/>
              </a:buClr>
              <a:buSzPct val="100000"/>
              <a:defRPr sz="7200">
                <a:solidFill>
                  <a:schemeClr val="dk2"/>
                </a:solidFill>
              </a:defRPr>
            </a:lvl7pPr>
            <a:lvl8pPr>
              <a:spcBef>
                <a:spcPts val="0"/>
              </a:spcBef>
              <a:buClr>
                <a:schemeClr val="dk2"/>
              </a:buClr>
              <a:buSzPct val="100000"/>
              <a:defRPr sz="7200">
                <a:solidFill>
                  <a:schemeClr val="dk2"/>
                </a:solidFill>
              </a:defRPr>
            </a:lvl8pPr>
            <a:lvl9pPr>
              <a:spcBef>
                <a:spcPts val="0"/>
              </a:spcBef>
              <a:buClr>
                <a:schemeClr val="dk2"/>
              </a:buClr>
              <a:buSzPct val="100000"/>
              <a:defRPr sz="7200">
                <a:solidFill>
                  <a:schemeClr val="dk2"/>
                </a:solidFill>
              </a:defRPr>
            </a:lvl9pPr>
          </a:lstStyle>
          <a:p>
            <a:endParaRPr/>
          </a:p>
        </p:txBody>
      </p:sp>
      <p:sp>
        <p:nvSpPr>
          <p:cNvPr id="11" name="Shape 11"/>
          <p:cNvSpPr txBox="1">
            <a:spLocks noGrp="1"/>
          </p:cNvSpPr>
          <p:nvPr>
            <p:ph type="subTitle" idx="1"/>
          </p:nvPr>
        </p:nvSpPr>
        <p:spPr>
          <a:xfrm>
            <a:off x="685800" y="3093357"/>
            <a:ext cx="7772400" cy="712499"/>
          </a:xfrm>
          <a:prstGeom prst="rect">
            <a:avLst/>
          </a:prstGeom>
        </p:spPr>
        <p:txBody>
          <a:bodyPr lIns="91425" tIns="91425" rIns="91425" bIns="91425" anchor="ctr" anchorCtr="0"/>
          <a:lstStyle>
            <a:lvl1pPr>
              <a:spcBef>
                <a:spcPts val="0"/>
              </a:spcBef>
              <a:buClr>
                <a:schemeClr val="lt2"/>
              </a:buClr>
              <a:buNone/>
              <a:defRPr b="1">
                <a:solidFill>
                  <a:schemeClr val="lt2"/>
                </a:solidFill>
              </a:defRPr>
            </a:lvl1pPr>
            <a:lvl2pPr>
              <a:spcBef>
                <a:spcPts val="0"/>
              </a:spcBef>
              <a:buClr>
                <a:schemeClr val="lt2"/>
              </a:buClr>
              <a:buSzPct val="100000"/>
              <a:buNone/>
              <a:defRPr sz="3000" b="1">
                <a:solidFill>
                  <a:schemeClr val="lt2"/>
                </a:solidFill>
              </a:defRPr>
            </a:lvl2pPr>
            <a:lvl3pPr>
              <a:spcBef>
                <a:spcPts val="0"/>
              </a:spcBef>
              <a:buClr>
                <a:schemeClr val="lt2"/>
              </a:buClr>
              <a:buSzPct val="100000"/>
              <a:buNone/>
              <a:defRPr sz="3000" b="1">
                <a:solidFill>
                  <a:schemeClr val="lt2"/>
                </a:solidFill>
              </a:defRPr>
            </a:lvl3pPr>
            <a:lvl4pPr>
              <a:spcBef>
                <a:spcPts val="0"/>
              </a:spcBef>
              <a:buClr>
                <a:schemeClr val="lt2"/>
              </a:buClr>
              <a:buSzPct val="100000"/>
              <a:buNone/>
              <a:defRPr sz="3000" b="1">
                <a:solidFill>
                  <a:schemeClr val="lt2"/>
                </a:solidFill>
              </a:defRPr>
            </a:lvl4pPr>
            <a:lvl5pPr>
              <a:spcBef>
                <a:spcPts val="0"/>
              </a:spcBef>
              <a:buClr>
                <a:schemeClr val="lt2"/>
              </a:buClr>
              <a:buSzPct val="100000"/>
              <a:buNone/>
              <a:defRPr sz="3000" b="1">
                <a:solidFill>
                  <a:schemeClr val="lt2"/>
                </a:solidFill>
              </a:defRPr>
            </a:lvl5pPr>
            <a:lvl6pPr>
              <a:spcBef>
                <a:spcPts val="0"/>
              </a:spcBef>
              <a:buClr>
                <a:schemeClr val="lt2"/>
              </a:buClr>
              <a:buSzPct val="100000"/>
              <a:buNone/>
              <a:defRPr sz="3000" b="1">
                <a:solidFill>
                  <a:schemeClr val="lt2"/>
                </a:solidFill>
              </a:defRPr>
            </a:lvl6pPr>
            <a:lvl7pPr>
              <a:spcBef>
                <a:spcPts val="0"/>
              </a:spcBef>
              <a:buClr>
                <a:schemeClr val="lt2"/>
              </a:buClr>
              <a:buSzPct val="100000"/>
              <a:buNone/>
              <a:defRPr sz="3000" b="1">
                <a:solidFill>
                  <a:schemeClr val="lt2"/>
                </a:solidFill>
              </a:defRPr>
            </a:lvl7pPr>
            <a:lvl8pPr>
              <a:spcBef>
                <a:spcPts val="0"/>
              </a:spcBef>
              <a:buClr>
                <a:schemeClr val="lt2"/>
              </a:buClr>
              <a:buSzPct val="100000"/>
              <a:buNone/>
              <a:defRPr sz="3000" b="1">
                <a:solidFill>
                  <a:schemeClr val="lt2"/>
                </a:solidFill>
              </a:defRPr>
            </a:lvl8pPr>
            <a:lvl9pPr>
              <a:spcBef>
                <a:spcPts val="0"/>
              </a:spcBef>
              <a:buClr>
                <a:schemeClr val="lt2"/>
              </a:buClr>
              <a:buSzPct val="100000"/>
              <a:buNone/>
              <a:defRPr sz="3000" b="1">
                <a:solidFill>
                  <a:schemeClr val="lt2"/>
                </a:solidFill>
              </a:defRPr>
            </a:lvl9pPr>
          </a:lstStyle>
          <a:p>
            <a:endParaRPr/>
          </a:p>
        </p:txBody>
      </p:sp>
      <p:sp>
        <p:nvSpPr>
          <p:cNvPr id="12" name="Shape 1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15" name="Shape 15"/>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1"/>
          </p:nvPr>
        </p:nvSpPr>
        <p:spPr>
          <a:xfrm>
            <a:off x="457200" y="1460499"/>
            <a:ext cx="82296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8"/>
        <p:cNvGrpSpPr/>
        <p:nvPr/>
      </p:nvGrpSpPr>
      <p:grpSpPr>
        <a:xfrm>
          <a:off x="0" y="0"/>
          <a:ext cx="0" cy="0"/>
          <a:chOff x="0" y="0"/>
          <a:chExt cx="0" cy="0"/>
        </a:xfrm>
      </p:grpSpPr>
      <p:sp>
        <p:nvSpPr>
          <p:cNvPr id="19" name="Shape 19"/>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20" name="Shape 20"/>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457200" y="1460499"/>
            <a:ext cx="40302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2"/>
          </p:nvPr>
        </p:nvSpPr>
        <p:spPr>
          <a:xfrm>
            <a:off x="4656667" y="1461908"/>
            <a:ext cx="40302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26" name="Shape 26"/>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8"/>
        <p:cNvGrpSpPr/>
        <p:nvPr/>
      </p:nvGrpSpPr>
      <p:grpSpPr>
        <a:xfrm>
          <a:off x="0" y="0"/>
          <a:ext cx="0" cy="0"/>
          <a:chOff x="0" y="0"/>
          <a:chExt cx="0" cy="0"/>
        </a:xfrm>
      </p:grpSpPr>
      <p:sp>
        <p:nvSpPr>
          <p:cNvPr id="29" name="Shape 29"/>
          <p:cNvSpPr/>
          <p:nvPr/>
        </p:nvSpPr>
        <p:spPr>
          <a:xfrm>
            <a:off x="0" y="4406309"/>
            <a:ext cx="8686800" cy="5195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30" name="Shape 30"/>
          <p:cNvSpPr txBox="1">
            <a:spLocks noGrp="1"/>
          </p:cNvSpPr>
          <p:nvPr>
            <p:ph type="body" idx="1"/>
          </p:nvPr>
        </p:nvSpPr>
        <p:spPr>
          <a:xfrm>
            <a:off x="457200" y="4406309"/>
            <a:ext cx="8229600" cy="519599"/>
          </a:xfrm>
          <a:prstGeom prst="rect">
            <a:avLst/>
          </a:prstGeom>
        </p:spPr>
        <p:txBody>
          <a:bodyPr lIns="91425" tIns="91425" rIns="91425" bIns="91425" anchor="ctr" anchorCtr="0"/>
          <a:lstStyle>
            <a:lvl1pPr>
              <a:spcBef>
                <a:spcPts val="0"/>
              </a:spcBef>
              <a:buClr>
                <a:schemeClr val="lt1"/>
              </a:buClr>
              <a:buSzPct val="100000"/>
              <a:buNone/>
              <a:defRPr sz="2400" b="1">
                <a:solidFill>
                  <a:schemeClr val="lt1"/>
                </a:solidFill>
              </a:defRPr>
            </a:lvl1pPr>
          </a:lstStyle>
          <a:p>
            <a:endParaRPr/>
          </a:p>
        </p:txBody>
      </p:sp>
      <p:sp>
        <p:nvSpPr>
          <p:cNvPr id="31" name="Shape 3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dk1"/>
                </a:solidFill>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7"/>
            <a:ext cx="8229600" cy="1141499"/>
          </a:xfrm>
          <a:prstGeom prst="rect">
            <a:avLst/>
          </a:prstGeom>
          <a:noFill/>
          <a:ln>
            <a:noFill/>
          </a:ln>
        </p:spPr>
        <p:txBody>
          <a:bodyPr lIns="91425" tIns="91425" rIns="91425" bIns="91425" anchor="b" anchorCtr="0"/>
          <a:lstStyle>
            <a:lvl1pPr>
              <a:spcBef>
                <a:spcPts val="0"/>
              </a:spcBef>
              <a:buClr>
                <a:schemeClr val="lt1"/>
              </a:buClr>
              <a:buSzPct val="100000"/>
              <a:buNone/>
              <a:defRPr sz="4800" b="1">
                <a:solidFill>
                  <a:schemeClr val="lt1"/>
                </a:solidFill>
              </a:defRPr>
            </a:lvl1pPr>
            <a:lvl2pPr>
              <a:spcBef>
                <a:spcPts val="0"/>
              </a:spcBef>
              <a:buClr>
                <a:schemeClr val="lt1"/>
              </a:buClr>
              <a:buSzPct val="100000"/>
              <a:buNone/>
              <a:defRPr sz="4800" b="1">
                <a:solidFill>
                  <a:schemeClr val="lt1"/>
                </a:solidFill>
              </a:defRPr>
            </a:lvl2pPr>
            <a:lvl3pPr>
              <a:spcBef>
                <a:spcPts val="0"/>
              </a:spcBef>
              <a:buClr>
                <a:schemeClr val="lt1"/>
              </a:buClr>
              <a:buSzPct val="100000"/>
              <a:buNone/>
              <a:defRPr sz="4800" b="1">
                <a:solidFill>
                  <a:schemeClr val="lt1"/>
                </a:solidFill>
              </a:defRPr>
            </a:lvl3pPr>
            <a:lvl4pPr>
              <a:spcBef>
                <a:spcPts val="0"/>
              </a:spcBef>
              <a:buClr>
                <a:schemeClr val="lt1"/>
              </a:buClr>
              <a:buSzPct val="100000"/>
              <a:buNone/>
              <a:defRPr sz="4800" b="1">
                <a:solidFill>
                  <a:schemeClr val="lt1"/>
                </a:solidFill>
              </a:defRPr>
            </a:lvl4pPr>
            <a:lvl5pPr>
              <a:spcBef>
                <a:spcPts val="0"/>
              </a:spcBef>
              <a:buClr>
                <a:schemeClr val="lt1"/>
              </a:buClr>
              <a:buSzPct val="100000"/>
              <a:buNone/>
              <a:defRPr sz="4800" b="1">
                <a:solidFill>
                  <a:schemeClr val="lt1"/>
                </a:solidFill>
              </a:defRPr>
            </a:lvl5pPr>
            <a:lvl6pPr>
              <a:spcBef>
                <a:spcPts val="0"/>
              </a:spcBef>
              <a:buClr>
                <a:schemeClr val="lt1"/>
              </a:buClr>
              <a:buSzPct val="100000"/>
              <a:buNone/>
              <a:defRPr sz="4800" b="1">
                <a:solidFill>
                  <a:schemeClr val="lt1"/>
                </a:solidFill>
              </a:defRPr>
            </a:lvl6pPr>
            <a:lvl7pPr>
              <a:spcBef>
                <a:spcPts val="0"/>
              </a:spcBef>
              <a:buClr>
                <a:schemeClr val="lt1"/>
              </a:buClr>
              <a:buSzPct val="100000"/>
              <a:buNone/>
              <a:defRPr sz="4800" b="1">
                <a:solidFill>
                  <a:schemeClr val="lt1"/>
                </a:solidFill>
              </a:defRPr>
            </a:lvl7pPr>
            <a:lvl8pPr>
              <a:spcBef>
                <a:spcPts val="0"/>
              </a:spcBef>
              <a:buClr>
                <a:schemeClr val="lt1"/>
              </a:buClr>
              <a:buSzPct val="100000"/>
              <a:buNone/>
              <a:defRPr sz="4800" b="1">
                <a:solidFill>
                  <a:schemeClr val="lt1"/>
                </a:solidFill>
              </a:defRPr>
            </a:lvl8pPr>
            <a:lvl9pPr>
              <a:spcBef>
                <a:spcPts val="0"/>
              </a:spcBef>
              <a:buClr>
                <a:schemeClr val="lt1"/>
              </a:buClr>
              <a:buSzPct val="100000"/>
              <a:buNone/>
              <a:defRPr sz="4800" b="1">
                <a:solidFill>
                  <a:schemeClr val="lt1"/>
                </a:solidFill>
              </a:defRPr>
            </a:lvl9pPr>
          </a:lstStyle>
          <a:p>
            <a:endParaRPr/>
          </a:p>
        </p:txBody>
      </p:sp>
      <p:sp>
        <p:nvSpPr>
          <p:cNvPr id="6" name="Shape 6"/>
          <p:cNvSpPr txBox="1">
            <a:spLocks noGrp="1"/>
          </p:cNvSpPr>
          <p:nvPr>
            <p:ph type="body" idx="1"/>
          </p:nvPr>
        </p:nvSpPr>
        <p:spPr>
          <a:xfrm>
            <a:off x="457200" y="1460499"/>
            <a:ext cx="8229600" cy="3465299"/>
          </a:xfrm>
          <a:prstGeom prst="rect">
            <a:avLst/>
          </a:prstGeom>
          <a:noFill/>
          <a:ln>
            <a:noFill/>
          </a:ln>
        </p:spPr>
        <p:txBody>
          <a:bodyPr lIns="91425" tIns="91425" rIns="91425" bIns="91425" anchor="t" anchorCtr="0"/>
          <a:lstStyle>
            <a:lvl1pPr>
              <a:spcBef>
                <a:spcPts val="600"/>
              </a:spcBef>
              <a:buClr>
                <a:schemeClr val="dk2"/>
              </a:buClr>
              <a:buSzPct val="100000"/>
              <a:defRPr sz="3000">
                <a:solidFill>
                  <a:schemeClr val="dk2"/>
                </a:solidFill>
              </a:defRPr>
            </a:lvl1pPr>
            <a:lvl2pPr>
              <a:spcBef>
                <a:spcPts val="480"/>
              </a:spcBef>
              <a:buClr>
                <a:schemeClr val="dk2"/>
              </a:buClr>
              <a:buSzPct val="100000"/>
              <a:defRPr sz="2400">
                <a:solidFill>
                  <a:schemeClr val="dk2"/>
                </a:solidFill>
              </a:defRPr>
            </a:lvl2pPr>
            <a:lvl3pPr>
              <a:spcBef>
                <a:spcPts val="480"/>
              </a:spcBef>
              <a:buClr>
                <a:schemeClr val="dk2"/>
              </a:buClr>
              <a:buSzPct val="100000"/>
              <a:defRPr sz="24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larkcountynv.gov/Depts/social_service/Services/pages/Step-up.asp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ctrTitle"/>
          </p:nvPr>
        </p:nvSpPr>
        <p:spPr>
          <a:xfrm>
            <a:off x="137150" y="1314482"/>
            <a:ext cx="7772400" cy="1684199"/>
          </a:xfrm>
          <a:prstGeom prst="rect">
            <a:avLst/>
          </a:prstGeom>
        </p:spPr>
        <p:txBody>
          <a:bodyPr lIns="91425" tIns="91425" rIns="91425" bIns="91425" anchor="b" anchorCtr="0">
            <a:noAutofit/>
          </a:bodyPr>
          <a:lstStyle/>
          <a:p>
            <a:pPr>
              <a:spcBef>
                <a:spcPts val="0"/>
              </a:spcBef>
              <a:buNone/>
            </a:pPr>
            <a:r>
              <a:rPr lang="en"/>
              <a:t>Aging Out</a:t>
            </a:r>
          </a:p>
        </p:txBody>
      </p:sp>
      <p:sp>
        <p:nvSpPr>
          <p:cNvPr id="36" name="Shape 36"/>
          <p:cNvSpPr txBox="1">
            <a:spLocks noGrp="1"/>
          </p:cNvSpPr>
          <p:nvPr>
            <p:ph type="subTitle" idx="1"/>
          </p:nvPr>
        </p:nvSpPr>
        <p:spPr>
          <a:xfrm>
            <a:off x="-111825" y="3205375"/>
            <a:ext cx="8688300" cy="521699"/>
          </a:xfrm>
          <a:prstGeom prst="rect">
            <a:avLst/>
          </a:prstGeom>
        </p:spPr>
        <p:txBody>
          <a:bodyPr lIns="91425" tIns="91425" rIns="91425" bIns="91425" anchor="ctr" anchorCtr="0">
            <a:noAutofit/>
          </a:bodyPr>
          <a:lstStyle/>
          <a:p>
            <a:pPr algn="ctr" rtl="0">
              <a:lnSpc>
                <a:spcPct val="150000"/>
              </a:lnSpc>
              <a:spcBef>
                <a:spcPts val="0"/>
              </a:spcBef>
              <a:buNone/>
            </a:pPr>
            <a:r>
              <a:rPr lang="en" sz="1200" b="0"/>
              <a:t>Dani Goddard, Lauren Hoppe, Jaclyn Jerse, Susan Kaiser, Sam Mitchell, Tiffany Poon, Johnny Rider, and Nicole Sellers</a:t>
            </a:r>
          </a:p>
          <a:p>
            <a:pPr algn="ctr">
              <a:lnSpc>
                <a:spcPct val="150000"/>
              </a:lnSpc>
              <a:spcBef>
                <a:spcPts val="0"/>
              </a:spcBef>
              <a:buNone/>
            </a:pPr>
            <a:r>
              <a:rPr lang="en" sz="1200" b="0"/>
              <a:t>Touro University Nevada</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Socioeconomic</a:t>
            </a:r>
          </a:p>
        </p:txBody>
      </p:sp>
      <p:pic>
        <p:nvPicPr>
          <p:cNvPr id="96" name="Shape 96"/>
          <p:cNvPicPr preferRelativeResize="0"/>
          <p:nvPr/>
        </p:nvPicPr>
        <p:blipFill>
          <a:blip r:embed="rId3">
            <a:alphaModFix/>
          </a:blip>
          <a:stretch>
            <a:fillRect/>
          </a:stretch>
        </p:blipFill>
        <p:spPr>
          <a:xfrm>
            <a:off x="1710850" y="1609025"/>
            <a:ext cx="5384774" cy="3033074"/>
          </a:xfrm>
          <a:prstGeom prst="rect">
            <a:avLst/>
          </a:prstGeom>
          <a:noFill/>
          <a:ln>
            <a:noFill/>
          </a:ln>
        </p:spPr>
      </p:pic>
      <p:sp>
        <p:nvSpPr>
          <p:cNvPr id="97" name="Shape 97"/>
          <p:cNvSpPr txBox="1"/>
          <p:nvPr/>
        </p:nvSpPr>
        <p:spPr>
          <a:xfrm>
            <a:off x="2242737" y="4723350"/>
            <a:ext cx="4430699" cy="233699"/>
          </a:xfrm>
          <a:prstGeom prst="rect">
            <a:avLst/>
          </a:prstGeom>
          <a:noFill/>
          <a:ln>
            <a:noFill/>
          </a:ln>
        </p:spPr>
        <p:txBody>
          <a:bodyPr lIns="91425" tIns="91425" rIns="91425" bIns="91425" anchor="t" anchorCtr="0">
            <a:noAutofit/>
          </a:bodyPr>
          <a:lstStyle/>
          <a:p>
            <a:pPr>
              <a:spcBef>
                <a:spcPts val="0"/>
              </a:spcBef>
              <a:buNone/>
            </a:pPr>
            <a:r>
              <a:rPr lang="en" sz="900"/>
              <a:t>Retrieved from: http://www.cnn.com/2014/04/16/opinion/soronen-foster-children/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Sociocultural</a:t>
            </a:r>
          </a:p>
        </p:txBody>
      </p:sp>
      <p:sp>
        <p:nvSpPr>
          <p:cNvPr id="103" name="Shape 103"/>
          <p:cNvSpPr txBox="1">
            <a:spLocks noGrp="1"/>
          </p:cNvSpPr>
          <p:nvPr>
            <p:ph type="body" idx="1"/>
          </p:nvPr>
        </p:nvSpPr>
        <p:spPr>
          <a:xfrm>
            <a:off x="304800" y="1581150"/>
            <a:ext cx="4458599" cy="3465299"/>
          </a:xfrm>
          <a:prstGeom prst="rect">
            <a:avLst/>
          </a:prstGeom>
        </p:spPr>
        <p:txBody>
          <a:bodyPr lIns="91425" tIns="91425" rIns="91425" bIns="91425" anchor="t" anchorCtr="0">
            <a:noAutofit/>
          </a:bodyPr>
          <a:lstStyle/>
          <a:p>
            <a:pPr rtl="0">
              <a:spcBef>
                <a:spcPts val="0"/>
              </a:spcBef>
              <a:buNone/>
            </a:pPr>
            <a:r>
              <a:rPr lang="en" sz="2400" b="1" dirty="0"/>
              <a:t>Emotional Deprivation</a:t>
            </a:r>
          </a:p>
          <a:p>
            <a:pPr marL="457200" lvl="0" indent="-342900" rtl="0">
              <a:spcBef>
                <a:spcPts val="0"/>
              </a:spcBef>
              <a:buClr>
                <a:schemeClr val="dk2"/>
              </a:buClr>
              <a:buSzPct val="100000"/>
              <a:buFont typeface="Arial"/>
              <a:buChar char="●"/>
            </a:pPr>
            <a:r>
              <a:rPr lang="en" sz="1800" dirty="0"/>
              <a:t>Neglect------Psychological Disorders</a:t>
            </a:r>
          </a:p>
          <a:p>
            <a:pPr marL="457200" lvl="0" indent="-342900" rtl="0">
              <a:spcBef>
                <a:spcPts val="0"/>
              </a:spcBef>
              <a:buClr>
                <a:schemeClr val="dk2"/>
              </a:buClr>
              <a:buSzPct val="100000"/>
              <a:buFont typeface="Arial"/>
              <a:buChar char="●"/>
            </a:pPr>
            <a:r>
              <a:rPr lang="en" sz="1800" dirty="0"/>
              <a:t>Mistrust----------------  </a:t>
            </a:r>
            <a:r>
              <a:rPr lang="en" sz="1800" dirty="0" smtClean="0"/>
              <a:t>↓ </a:t>
            </a:r>
            <a:r>
              <a:rPr lang="en" sz="1800" dirty="0"/>
              <a:t>Relationships</a:t>
            </a:r>
          </a:p>
          <a:p>
            <a:pPr marL="457200" lvl="0" indent="-342900" rtl="0">
              <a:spcBef>
                <a:spcPts val="0"/>
              </a:spcBef>
              <a:buClr>
                <a:schemeClr val="dk2"/>
              </a:buClr>
              <a:buSzPct val="100000"/>
              <a:buFont typeface="Arial"/>
              <a:buChar char="●"/>
            </a:pPr>
            <a:r>
              <a:rPr lang="en" sz="1800" dirty="0"/>
              <a:t>Loneliness-------------Social </a:t>
            </a:r>
            <a:r>
              <a:rPr lang="en" sz="1800" dirty="0" smtClean="0"/>
              <a:t>Isolation</a:t>
            </a:r>
            <a:br>
              <a:rPr lang="en" sz="1800" dirty="0" smtClean="0"/>
            </a:br>
            <a:endParaRPr lang="en" sz="1800" dirty="0"/>
          </a:p>
          <a:p>
            <a:pPr lvl="0" rtl="0">
              <a:spcBef>
                <a:spcPts val="0"/>
              </a:spcBef>
              <a:buNone/>
            </a:pPr>
            <a:r>
              <a:rPr lang="en" sz="2400" b="1" dirty="0"/>
              <a:t>Cultural Norms</a:t>
            </a:r>
          </a:p>
          <a:p>
            <a:pPr marL="457200" lvl="0" indent="-342900" rtl="0">
              <a:spcBef>
                <a:spcPts val="0"/>
              </a:spcBef>
              <a:buClr>
                <a:schemeClr val="dk2"/>
              </a:buClr>
              <a:buSzPct val="100000"/>
              <a:buFont typeface="Arial"/>
              <a:buChar char="●"/>
            </a:pPr>
            <a:r>
              <a:rPr lang="en" sz="1800" dirty="0"/>
              <a:t>Habits----------------Stealing, Drug-use</a:t>
            </a:r>
          </a:p>
          <a:p>
            <a:pPr marL="457200" lvl="0" indent="-342900" rtl="0">
              <a:spcBef>
                <a:spcPts val="0"/>
              </a:spcBef>
              <a:buClr>
                <a:schemeClr val="dk2"/>
              </a:buClr>
              <a:buSzPct val="100000"/>
              <a:buFont typeface="Arial"/>
              <a:buChar char="●"/>
            </a:pPr>
            <a:r>
              <a:rPr lang="en" sz="1800" dirty="0"/>
              <a:t>Instability-</a:t>
            </a:r>
            <a:r>
              <a:rPr lang="en" sz="1800" dirty="0" smtClean="0"/>
              <a:t>-----↑ Change </a:t>
            </a:r>
            <a:r>
              <a:rPr lang="en" sz="1800" dirty="0"/>
              <a:t>of Residence</a:t>
            </a:r>
          </a:p>
          <a:p>
            <a:pPr marL="457200" lvl="0" indent="-342900" rtl="0">
              <a:spcBef>
                <a:spcPts val="0"/>
              </a:spcBef>
              <a:buClr>
                <a:schemeClr val="dk2"/>
              </a:buClr>
              <a:buSzPct val="100000"/>
              <a:buFont typeface="Arial"/>
              <a:buChar char="●"/>
            </a:pPr>
            <a:r>
              <a:rPr lang="en" sz="1800" dirty="0"/>
              <a:t>Abuse-------------------Physical/Mental</a:t>
            </a:r>
          </a:p>
        </p:txBody>
      </p:sp>
      <p:sp>
        <p:nvSpPr>
          <p:cNvPr id="104" name="Shape 104"/>
          <p:cNvSpPr txBox="1">
            <a:spLocks noGrp="1"/>
          </p:cNvSpPr>
          <p:nvPr>
            <p:ph type="body" idx="2"/>
          </p:nvPr>
        </p:nvSpPr>
        <p:spPr>
          <a:xfrm>
            <a:off x="5181600" y="1504950"/>
            <a:ext cx="3352800" cy="3465299"/>
          </a:xfrm>
          <a:prstGeom prst="rect">
            <a:avLst/>
          </a:prstGeom>
          <a:ln>
            <a:solidFill>
              <a:schemeClr val="accent1"/>
            </a:solidFill>
          </a:ln>
        </p:spPr>
        <p:txBody>
          <a:bodyPr lIns="91425" tIns="91425" rIns="91425" bIns="91425" anchor="t" anchorCtr="0">
            <a:noAutofit/>
          </a:bodyPr>
          <a:lstStyle/>
          <a:p>
            <a:pPr algn="ctr" rtl="0">
              <a:spcBef>
                <a:spcPts val="0"/>
              </a:spcBef>
              <a:buNone/>
            </a:pPr>
            <a:r>
              <a:rPr lang="en" sz="2400" i="1" dirty="0"/>
              <a:t>“All of my life, I’d been getting my hopes up &amp; then being disappointed</a:t>
            </a:r>
            <a:r>
              <a:rPr lang="en" sz="2400" i="1" dirty="0" smtClean="0"/>
              <a:t>...</a:t>
            </a:r>
          </a:p>
          <a:p>
            <a:pPr algn="ctr" rtl="0">
              <a:spcBef>
                <a:spcPts val="0"/>
              </a:spcBef>
              <a:buNone/>
            </a:pPr>
            <a:r>
              <a:rPr lang="en" sz="2400" i="1" dirty="0"/>
              <a:t>p</a:t>
            </a:r>
            <a:r>
              <a:rPr lang="en" sz="2400" i="1" dirty="0" smtClean="0"/>
              <a:t>eople </a:t>
            </a:r>
            <a:r>
              <a:rPr lang="en" sz="2400" i="1" dirty="0"/>
              <a:t>keep promising me things and never follow up</a:t>
            </a:r>
            <a:r>
              <a:rPr lang="en" sz="2400" i="1" dirty="0" smtClean="0"/>
              <a:t>.”</a:t>
            </a:r>
          </a:p>
          <a:p>
            <a:pPr algn="ctr" rtl="0">
              <a:spcBef>
                <a:spcPts val="0"/>
              </a:spcBef>
              <a:buNone/>
            </a:pPr>
            <a:endParaRPr lang="en" sz="2400" dirty="0"/>
          </a:p>
          <a:p>
            <a:pPr algn="ctr" rtl="0">
              <a:spcBef>
                <a:spcPts val="0"/>
              </a:spcBef>
              <a:buNone/>
            </a:pPr>
            <a:r>
              <a:rPr lang="en" sz="1400" dirty="0" smtClean="0"/>
              <a:t>(</a:t>
            </a:r>
            <a:r>
              <a:rPr lang="en" sz="1400" dirty="0"/>
              <a:t>Shirk &amp;</a:t>
            </a:r>
            <a:r>
              <a:rPr lang="en" sz="1400" dirty="0" smtClean="0"/>
              <a:t> </a:t>
            </a:r>
            <a:r>
              <a:rPr lang="en" sz="1400" dirty="0"/>
              <a:t>Stangler, 2004, p. 87)</a:t>
            </a:r>
          </a:p>
          <a:p>
            <a:pPr>
              <a:spcBef>
                <a:spcPts val="0"/>
              </a:spcBef>
              <a:buNone/>
            </a:pPr>
            <a:r>
              <a:rPr lang="en" dirty="0"/>
              <a: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Lifestyle Choices</a:t>
            </a:r>
          </a:p>
        </p:txBody>
      </p:sp>
      <p:sp>
        <p:nvSpPr>
          <p:cNvPr id="112" name="Shape 112"/>
          <p:cNvSpPr txBox="1">
            <a:spLocks noGrp="1"/>
          </p:cNvSpPr>
          <p:nvPr>
            <p:ph type="body" idx="1"/>
          </p:nvPr>
        </p:nvSpPr>
        <p:spPr>
          <a:xfrm>
            <a:off x="228600" y="1347474"/>
            <a:ext cx="8658900" cy="3662675"/>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Arial"/>
              <a:buChar char="●"/>
            </a:pPr>
            <a:r>
              <a:rPr lang="en" sz="1800" dirty="0">
                <a:solidFill>
                  <a:schemeClr val="bg2"/>
                </a:solidFill>
              </a:rPr>
              <a:t>Each decision comes with positive </a:t>
            </a:r>
            <a:r>
              <a:rPr lang="en" sz="1800" dirty="0" smtClean="0">
                <a:solidFill>
                  <a:schemeClr val="bg2"/>
                </a:solidFill>
              </a:rPr>
              <a:t>or </a:t>
            </a:r>
            <a:r>
              <a:rPr lang="en" sz="1800" dirty="0">
                <a:solidFill>
                  <a:schemeClr val="bg2"/>
                </a:solidFill>
              </a:rPr>
              <a:t>negative outcomes</a:t>
            </a:r>
          </a:p>
          <a:p>
            <a:pPr marL="457200" lvl="0" indent="-342900" rtl="0">
              <a:spcBef>
                <a:spcPts val="0"/>
              </a:spcBef>
              <a:buClr>
                <a:schemeClr val="dk2"/>
              </a:buClr>
              <a:buSzPct val="100000"/>
              <a:buFont typeface="Arial"/>
              <a:buChar char="●"/>
            </a:pPr>
            <a:r>
              <a:rPr lang="en" sz="1800" dirty="0">
                <a:solidFill>
                  <a:schemeClr val="bg2"/>
                </a:solidFill>
              </a:rPr>
              <a:t>High risk population</a:t>
            </a:r>
          </a:p>
          <a:p>
            <a:pPr marL="457200" lvl="0" indent="-342900">
              <a:buFont typeface="Arial"/>
              <a:buChar char="●"/>
            </a:pPr>
            <a:r>
              <a:rPr lang="en" sz="1800" dirty="0">
                <a:solidFill>
                  <a:schemeClr val="bg2"/>
                </a:solidFill>
              </a:rPr>
              <a:t>Lack of </a:t>
            </a:r>
            <a:r>
              <a:rPr lang="en" sz="1800" dirty="0" smtClean="0">
                <a:solidFill>
                  <a:schemeClr val="bg2"/>
                </a:solidFill>
              </a:rPr>
              <a:t>support </a:t>
            </a:r>
            <a:r>
              <a:rPr lang="en-US" sz="1800" dirty="0" smtClean="0">
                <a:solidFill>
                  <a:schemeClr val="bg2"/>
                </a:solidFill>
              </a:rPr>
              <a:t>(Stott</a:t>
            </a:r>
            <a:r>
              <a:rPr lang="en-US" sz="1800" dirty="0">
                <a:solidFill>
                  <a:schemeClr val="bg2"/>
                </a:solidFill>
              </a:rPr>
              <a:t>, 2012</a:t>
            </a:r>
            <a:r>
              <a:rPr lang="en-US" sz="1800" dirty="0" smtClean="0">
                <a:solidFill>
                  <a:schemeClr val="bg2"/>
                </a:solidFill>
              </a:rPr>
              <a:t>)</a:t>
            </a:r>
            <a:endParaRPr lang="en" sz="1800" dirty="0" smtClean="0">
              <a:solidFill>
                <a:schemeClr val="bg2"/>
              </a:solidFill>
            </a:endParaRPr>
          </a:p>
          <a:p>
            <a:pPr marL="114300" lvl="0"/>
            <a:r>
              <a:rPr lang="en" sz="1800" dirty="0">
                <a:solidFill>
                  <a:schemeClr val="bg2"/>
                </a:solidFill>
              </a:rPr>
              <a:t>	</a:t>
            </a:r>
            <a:r>
              <a:rPr lang="en" sz="1800" dirty="0" smtClean="0">
                <a:solidFill>
                  <a:schemeClr val="bg2"/>
                </a:solidFill>
              </a:rPr>
              <a:t>					</a:t>
            </a:r>
            <a:r>
              <a:rPr lang="en-US" sz="1200" dirty="0" smtClean="0">
                <a:solidFill>
                  <a:schemeClr val="bg2"/>
                </a:solidFill>
              </a:rPr>
              <a:t> </a:t>
            </a:r>
          </a:p>
          <a:p>
            <a:pPr marL="114300" lvl="0"/>
            <a:r>
              <a:rPr lang="en" sz="1800" dirty="0" smtClean="0">
                <a:solidFill>
                  <a:schemeClr val="bg2"/>
                </a:solidFill>
              </a:rPr>
              <a:t>“</a:t>
            </a:r>
            <a:r>
              <a:rPr lang="en" sz="1800" dirty="0">
                <a:solidFill>
                  <a:schemeClr val="bg2"/>
                </a:solidFill>
              </a:rPr>
              <a:t>My bad family is basically my backbone. It is what drives me. I had the childhood that was dealt to me and I don’t complain about it. I’ve always believed that it’s important to remember where you came from so you know where you want to be </a:t>
            </a:r>
            <a:r>
              <a:rPr lang="en" sz="1800" dirty="0" smtClean="0">
                <a:solidFill>
                  <a:schemeClr val="bg2"/>
                </a:solidFill>
              </a:rPr>
              <a:t>going”</a:t>
            </a:r>
            <a:r>
              <a:rPr lang="en-US" sz="1800" dirty="0">
                <a:solidFill>
                  <a:schemeClr val="bg2"/>
                </a:solidFill>
              </a:rPr>
              <a:t> </a:t>
            </a:r>
            <a:r>
              <a:rPr lang="en-US" sz="1800" dirty="0" smtClean="0">
                <a:solidFill>
                  <a:schemeClr val="bg2"/>
                </a:solidFill>
              </a:rPr>
              <a:t>(</a:t>
            </a:r>
            <a:r>
              <a:rPr lang="en-US" sz="1800" dirty="0">
                <a:solidFill>
                  <a:schemeClr val="bg2"/>
                </a:solidFill>
              </a:rPr>
              <a:t>Shirk </a:t>
            </a:r>
            <a:r>
              <a:rPr lang="en-US" sz="1800" dirty="0" smtClean="0">
                <a:solidFill>
                  <a:schemeClr val="bg2"/>
                </a:solidFill>
              </a:rPr>
              <a:t>&amp; </a:t>
            </a:r>
            <a:r>
              <a:rPr lang="en-US" sz="1800" dirty="0">
                <a:solidFill>
                  <a:schemeClr val="bg2"/>
                </a:solidFill>
              </a:rPr>
              <a:t>Stangler, 2004, p. 87</a:t>
            </a:r>
            <a:r>
              <a:rPr lang="en-US" sz="1800" dirty="0" smtClean="0">
                <a:solidFill>
                  <a:schemeClr val="bg2"/>
                </a:solidFill>
              </a:rPr>
              <a:t>).</a:t>
            </a:r>
          </a:p>
          <a:p>
            <a:endParaRPr lang="en" sz="1800" dirty="0">
              <a:solidFill>
                <a:schemeClr val="bg2"/>
              </a:solidFill>
            </a:endParaRPr>
          </a:p>
          <a:p>
            <a:pPr lvl="0"/>
            <a:r>
              <a:rPr lang="en" sz="1800" dirty="0">
                <a:solidFill>
                  <a:schemeClr val="bg2"/>
                </a:solidFill>
              </a:rPr>
              <a:t>“...be bigger than the circumstances they have been given and even if you are </a:t>
            </a:r>
            <a:r>
              <a:rPr lang="en" sz="1800" dirty="0" smtClean="0">
                <a:solidFill>
                  <a:schemeClr val="bg2"/>
                </a:solidFill>
              </a:rPr>
              <a:t>setup </a:t>
            </a:r>
            <a:r>
              <a:rPr lang="en" sz="1800" dirty="0">
                <a:solidFill>
                  <a:schemeClr val="bg2"/>
                </a:solidFill>
              </a:rPr>
              <a:t>to fulfill a certain statistic somewhere, internally you have the strength and power to overcome that” </a:t>
            </a:r>
            <a:r>
              <a:rPr lang="en-US" sz="1800" dirty="0">
                <a:solidFill>
                  <a:schemeClr val="bg2"/>
                </a:solidFill>
              </a:rPr>
              <a:t>(S.S, personal communication, February 10, 2015</a:t>
            </a:r>
            <a:r>
              <a:rPr lang="en-US" sz="1800" dirty="0" smtClean="0">
                <a:solidFill>
                  <a:schemeClr val="bg2"/>
                </a:solidFill>
              </a:rPr>
              <a:t>).</a:t>
            </a:r>
            <a:endParaRPr lang="en-US" sz="1800" dirty="0">
              <a:solidFill>
                <a:schemeClr val="bg2"/>
              </a:solidFill>
            </a:endParaRPr>
          </a:p>
          <a:p>
            <a:pPr lvl="0" rtl="0">
              <a:spcBef>
                <a:spcPts val="0"/>
              </a:spcBef>
              <a:buNone/>
            </a:pPr>
            <a:endParaRPr lang="en" sz="1800" dirty="0">
              <a:solidFill>
                <a:schemeClr val="dk1"/>
              </a:solidFil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Population</a:t>
            </a:r>
          </a:p>
        </p:txBody>
      </p:sp>
      <p:sp>
        <p:nvSpPr>
          <p:cNvPr id="121" name="Shape 121"/>
          <p:cNvSpPr txBox="1">
            <a:spLocks noGrp="1"/>
          </p:cNvSpPr>
          <p:nvPr>
            <p:ph type="body" idx="1"/>
          </p:nvPr>
        </p:nvSpPr>
        <p:spPr>
          <a:xfrm>
            <a:off x="457200" y="1504950"/>
            <a:ext cx="7950599" cy="3507550"/>
          </a:xfrm>
          <a:prstGeom prst="rect">
            <a:avLst/>
          </a:prstGeom>
        </p:spPr>
        <p:txBody>
          <a:bodyPr lIns="91425" tIns="91425" rIns="91425" bIns="91425" anchor="t" anchorCtr="0">
            <a:noAutofit/>
          </a:bodyPr>
          <a:lstStyle/>
          <a:p>
            <a:pPr marL="457200" lvl="0" indent="-355600" rtl="0">
              <a:spcBef>
                <a:spcPts val="0"/>
              </a:spcBef>
              <a:buClr>
                <a:schemeClr val="dk2"/>
              </a:buClr>
              <a:buSzPct val="100000"/>
              <a:buFont typeface="Arial"/>
              <a:buChar char="●"/>
            </a:pPr>
            <a:r>
              <a:rPr lang="en" sz="2000" dirty="0"/>
              <a:t>The beliefs, values, roles, and customary practices vary and can be dependent on the influential people in their lives.</a:t>
            </a:r>
          </a:p>
          <a:p>
            <a:pPr marL="457200" lvl="0" indent="-355600" rtl="0">
              <a:spcBef>
                <a:spcPts val="0"/>
              </a:spcBef>
              <a:buClr>
                <a:schemeClr val="dk2"/>
              </a:buClr>
              <a:buSzPct val="100000"/>
              <a:buFont typeface="Arial"/>
              <a:buChar char="●"/>
            </a:pPr>
            <a:r>
              <a:rPr lang="en" sz="2000" dirty="0"/>
              <a:t>Customary practices such as returning home from college during the holidays are eliminated when there is no home to return to.</a:t>
            </a:r>
          </a:p>
          <a:p>
            <a:pPr marL="914400" lvl="1" indent="-355600" rtl="0">
              <a:spcBef>
                <a:spcPts val="0"/>
              </a:spcBef>
              <a:buClr>
                <a:schemeClr val="dk2"/>
              </a:buClr>
              <a:buSzPct val="100000"/>
              <a:buFont typeface="Courier New"/>
              <a:buChar char="o"/>
            </a:pPr>
            <a:r>
              <a:rPr lang="en" sz="2000" dirty="0" smtClean="0"/>
              <a:t>May cause </a:t>
            </a:r>
            <a:r>
              <a:rPr lang="en" sz="2000" dirty="0"/>
              <a:t>increase in depression</a:t>
            </a:r>
          </a:p>
          <a:p>
            <a:pPr marL="914400" lvl="1" indent="-355600" rtl="0">
              <a:spcBef>
                <a:spcPts val="0"/>
              </a:spcBef>
              <a:buClr>
                <a:schemeClr val="dk2"/>
              </a:buClr>
              <a:buSzPct val="100000"/>
              <a:buFont typeface="Courier New"/>
              <a:buChar char="o"/>
            </a:pPr>
            <a:r>
              <a:rPr lang="en" sz="2000" dirty="0"/>
              <a:t>“We are not equipped to go through this world alone” </a:t>
            </a:r>
            <a:r>
              <a:rPr lang="en" sz="2000" dirty="0" smtClean="0"/>
              <a:t>(Soronen, 2014)</a:t>
            </a:r>
            <a:endParaRPr lang="en" sz="2000" dirty="0"/>
          </a:p>
          <a:p>
            <a:pPr marL="457200" lvl="0" indent="-355600" rtl="0">
              <a:spcBef>
                <a:spcPts val="0"/>
              </a:spcBef>
              <a:buClr>
                <a:schemeClr val="dk2"/>
              </a:buClr>
              <a:buSzPct val="100000"/>
              <a:buFont typeface="Arial"/>
              <a:buChar char="●"/>
            </a:pPr>
            <a:r>
              <a:rPr lang="en" sz="2000" dirty="0"/>
              <a:t>Common cycle of violence and disobedience as belief, value, and role stemming from a sense of helplessness innate in the lives of these children</a:t>
            </a:r>
            <a:r>
              <a:rPr lang="en" sz="2000" dirty="0" smtClean="0"/>
              <a:t>.</a:t>
            </a:r>
          </a:p>
          <a:p>
            <a:pPr marL="101600" lvl="0" rtl="0">
              <a:spcBef>
                <a:spcPts val="0"/>
              </a:spcBef>
              <a:buClr>
                <a:schemeClr val="dk2"/>
              </a:buClr>
              <a:buSzPct val="100000"/>
            </a:pPr>
            <a:r>
              <a:rPr lang="en" sz="2000" dirty="0"/>
              <a:t>	</a:t>
            </a:r>
            <a:r>
              <a:rPr lang="en" sz="2000" dirty="0" smtClean="0"/>
              <a:t>					</a:t>
            </a:r>
            <a:r>
              <a:rPr lang="en" sz="1400" dirty="0" smtClean="0"/>
              <a:t>(</a:t>
            </a:r>
            <a:r>
              <a:rPr lang="en" sz="1400" dirty="0"/>
              <a:t>Soronen, 2014)</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Personal Interview #1</a:t>
            </a:r>
          </a:p>
        </p:txBody>
      </p:sp>
      <p:sp>
        <p:nvSpPr>
          <p:cNvPr id="127" name="Shape 127"/>
          <p:cNvSpPr txBox="1">
            <a:spLocks noGrp="1"/>
          </p:cNvSpPr>
          <p:nvPr>
            <p:ph type="body" idx="1"/>
          </p:nvPr>
        </p:nvSpPr>
        <p:spPr>
          <a:xfrm>
            <a:off x="-152400" y="1352550"/>
            <a:ext cx="9223799" cy="3691499"/>
          </a:xfrm>
          <a:prstGeom prst="rect">
            <a:avLst/>
          </a:prstGeom>
        </p:spPr>
        <p:txBody>
          <a:bodyPr lIns="91425" tIns="91425" rIns="91425" bIns="91425" anchor="t" anchorCtr="0">
            <a:noAutofit/>
          </a:bodyPr>
          <a:lstStyle/>
          <a:p>
            <a:pPr marL="457200" lvl="0" indent="-298450" algn="l" rtl="0">
              <a:spcBef>
                <a:spcPts val="0"/>
              </a:spcBef>
              <a:buClr>
                <a:schemeClr val="dk2"/>
              </a:buClr>
              <a:buSzPct val="100000"/>
              <a:buFont typeface="Arial"/>
              <a:buChar char="●"/>
            </a:pPr>
            <a:r>
              <a:rPr lang="en" sz="1100" dirty="0">
                <a:solidFill>
                  <a:schemeClr val="bg2"/>
                </a:solidFill>
                <a:latin typeface="+mj-lt"/>
              </a:rPr>
              <a:t>23 year old, female</a:t>
            </a:r>
          </a:p>
          <a:p>
            <a:pPr marL="457200" lvl="0" indent="-298450" rtl="0">
              <a:spcBef>
                <a:spcPts val="0"/>
              </a:spcBef>
              <a:buClr>
                <a:schemeClr val="dk2"/>
              </a:buClr>
              <a:buSzPct val="100000"/>
              <a:buFont typeface="Arial"/>
              <a:buChar char="●"/>
            </a:pPr>
            <a:r>
              <a:rPr lang="en" sz="1100" dirty="0">
                <a:solidFill>
                  <a:schemeClr val="bg2"/>
                </a:solidFill>
                <a:latin typeface="+mj-lt"/>
              </a:rPr>
              <a:t>Grew up going in and out of foster care in 4 different states until age 14 where she remained in the system until aging out at age 18</a:t>
            </a:r>
          </a:p>
          <a:p>
            <a:pPr marL="457200" lvl="0" indent="-298450" rtl="0">
              <a:spcBef>
                <a:spcPts val="0"/>
              </a:spcBef>
              <a:buClr>
                <a:schemeClr val="dk2"/>
              </a:buClr>
              <a:buSzPct val="100000"/>
              <a:buFont typeface="Arial"/>
              <a:buChar char="●"/>
            </a:pPr>
            <a:r>
              <a:rPr lang="en" sz="1100" dirty="0">
                <a:solidFill>
                  <a:schemeClr val="bg2"/>
                </a:solidFill>
                <a:latin typeface="+mj-lt"/>
              </a:rPr>
              <a:t>Mother had </a:t>
            </a:r>
            <a:r>
              <a:rPr lang="en" sz="1100" dirty="0" smtClean="0">
                <a:solidFill>
                  <a:schemeClr val="bg2"/>
                </a:solidFill>
                <a:latin typeface="+mj-lt"/>
              </a:rPr>
              <a:t>bipolar </a:t>
            </a:r>
            <a:r>
              <a:rPr lang="en" sz="1100" dirty="0">
                <a:solidFill>
                  <a:schemeClr val="bg2"/>
                </a:solidFill>
                <a:latin typeface="+mj-lt"/>
              </a:rPr>
              <a:t>d</a:t>
            </a:r>
            <a:r>
              <a:rPr lang="en" sz="1100" dirty="0" smtClean="0">
                <a:solidFill>
                  <a:schemeClr val="bg2"/>
                </a:solidFill>
                <a:latin typeface="+mj-lt"/>
              </a:rPr>
              <a:t>isorder </a:t>
            </a:r>
            <a:r>
              <a:rPr lang="en" sz="1100" dirty="0">
                <a:solidFill>
                  <a:schemeClr val="bg2"/>
                </a:solidFill>
                <a:latin typeface="+mj-lt"/>
              </a:rPr>
              <a:t>and would disappear for days on end </a:t>
            </a:r>
            <a:endParaRPr lang="en" sz="1100" dirty="0" smtClean="0">
              <a:solidFill>
                <a:schemeClr val="bg2"/>
              </a:solidFill>
              <a:latin typeface="+mj-lt"/>
            </a:endParaRPr>
          </a:p>
          <a:p>
            <a:pPr marL="914400" lvl="1" indent="-298450" rtl="0">
              <a:spcBef>
                <a:spcPts val="0"/>
              </a:spcBef>
              <a:buClr>
                <a:schemeClr val="dk2"/>
              </a:buClr>
              <a:buSzPct val="100000"/>
              <a:buFont typeface="Courier New"/>
              <a:buChar char="o"/>
            </a:pPr>
            <a:r>
              <a:rPr lang="en" sz="1100" dirty="0">
                <a:solidFill>
                  <a:schemeClr val="bg2"/>
                </a:solidFill>
                <a:latin typeface="+mj-lt"/>
              </a:rPr>
              <a:t>S</a:t>
            </a:r>
            <a:r>
              <a:rPr lang="en" sz="1100" dirty="0" smtClean="0">
                <a:solidFill>
                  <a:schemeClr val="bg2"/>
                </a:solidFill>
                <a:latin typeface="+mj-lt"/>
              </a:rPr>
              <a:t>he </a:t>
            </a:r>
            <a:r>
              <a:rPr lang="en" sz="1100" dirty="0">
                <a:solidFill>
                  <a:schemeClr val="bg2"/>
                </a:solidFill>
                <a:latin typeface="+mj-lt"/>
              </a:rPr>
              <a:t>would be placed in custody when her mother would get hospitalized or was incarcerated</a:t>
            </a:r>
          </a:p>
          <a:p>
            <a:pPr marL="457200" lvl="0" indent="-298450" rtl="0">
              <a:spcBef>
                <a:spcPts val="0"/>
              </a:spcBef>
              <a:buClr>
                <a:schemeClr val="dk2"/>
              </a:buClr>
              <a:buSzPct val="100000"/>
              <a:buFont typeface="Arial"/>
              <a:buChar char="●"/>
            </a:pPr>
            <a:r>
              <a:rPr lang="en" sz="1100" dirty="0" smtClean="0">
                <a:solidFill>
                  <a:schemeClr val="bg2"/>
                </a:solidFill>
                <a:latin typeface="+mj-lt"/>
              </a:rPr>
              <a:t>Still </a:t>
            </a:r>
            <a:r>
              <a:rPr lang="en" sz="1100" dirty="0">
                <a:solidFill>
                  <a:schemeClr val="bg2"/>
                </a:solidFill>
                <a:latin typeface="+mj-lt"/>
              </a:rPr>
              <a:t>in contact with her biological mother and she is in contact with her three older brothers </a:t>
            </a:r>
            <a:r>
              <a:rPr lang="en" sz="1100" dirty="0" smtClean="0">
                <a:solidFill>
                  <a:schemeClr val="bg2"/>
                </a:solidFill>
                <a:latin typeface="+mj-lt"/>
              </a:rPr>
              <a:t/>
            </a:r>
            <a:br>
              <a:rPr lang="en" sz="1100" dirty="0" smtClean="0">
                <a:solidFill>
                  <a:schemeClr val="bg2"/>
                </a:solidFill>
                <a:latin typeface="+mj-lt"/>
              </a:rPr>
            </a:br>
            <a:endParaRPr lang="en" sz="1100" dirty="0">
              <a:solidFill>
                <a:schemeClr val="bg2"/>
              </a:solidFill>
              <a:latin typeface="+mj-lt"/>
            </a:endParaRPr>
          </a:p>
          <a:p>
            <a:pPr algn="ctr" rtl="0">
              <a:spcBef>
                <a:spcPts val="0"/>
              </a:spcBef>
              <a:buNone/>
            </a:pPr>
            <a:r>
              <a:rPr lang="en" sz="1100" b="1" dirty="0">
                <a:solidFill>
                  <a:schemeClr val="bg2"/>
                </a:solidFill>
                <a:latin typeface="+mj-lt"/>
              </a:rPr>
              <a:t>Who were the most influential people in your life? </a:t>
            </a:r>
          </a:p>
          <a:p>
            <a:pPr marL="457200" lvl="0" indent="-298450" algn="l" rtl="0">
              <a:spcBef>
                <a:spcPts val="0"/>
              </a:spcBef>
              <a:buClr>
                <a:schemeClr val="dk2"/>
              </a:buClr>
              <a:buSzPct val="100000"/>
              <a:buFont typeface="Arial"/>
              <a:buChar char="●"/>
            </a:pPr>
            <a:r>
              <a:rPr lang="en" sz="1100" dirty="0">
                <a:solidFill>
                  <a:schemeClr val="bg2"/>
                </a:solidFill>
                <a:latin typeface="+mj-lt"/>
              </a:rPr>
              <a:t>Her “landlords” while in an Independent Living Program</a:t>
            </a:r>
          </a:p>
          <a:p>
            <a:pPr marL="914400" lvl="1" indent="-298450" algn="l" rtl="0">
              <a:spcBef>
                <a:spcPts val="0"/>
              </a:spcBef>
              <a:buClr>
                <a:schemeClr val="dk2"/>
              </a:buClr>
              <a:buSzPct val="100000"/>
              <a:buFont typeface="Courier New"/>
              <a:buChar char="o"/>
            </a:pPr>
            <a:r>
              <a:rPr lang="en" sz="1100" dirty="0">
                <a:solidFill>
                  <a:schemeClr val="bg2"/>
                </a:solidFill>
                <a:latin typeface="+mj-lt"/>
              </a:rPr>
              <a:t>“Mike and Kelsey said that I</a:t>
            </a:r>
            <a:r>
              <a:rPr lang="en" sz="1100" dirty="0" smtClean="0">
                <a:solidFill>
                  <a:schemeClr val="bg2"/>
                </a:solidFill>
                <a:latin typeface="+mj-lt"/>
              </a:rPr>
              <a:t> </a:t>
            </a:r>
            <a:r>
              <a:rPr lang="en" sz="1100" dirty="0">
                <a:solidFill>
                  <a:schemeClr val="bg2"/>
                </a:solidFill>
                <a:latin typeface="+mj-lt"/>
              </a:rPr>
              <a:t>could stay with </a:t>
            </a:r>
            <a:r>
              <a:rPr lang="en" sz="1100" dirty="0" smtClean="0">
                <a:solidFill>
                  <a:schemeClr val="bg2"/>
                </a:solidFill>
                <a:latin typeface="+mj-lt"/>
              </a:rPr>
              <a:t>them, </a:t>
            </a:r>
            <a:r>
              <a:rPr lang="en" sz="1100" dirty="0">
                <a:solidFill>
                  <a:schemeClr val="bg2"/>
                </a:solidFill>
                <a:latin typeface="+mj-lt"/>
              </a:rPr>
              <a:t>but they were not registered foster </a:t>
            </a:r>
            <a:r>
              <a:rPr lang="en" sz="1100" dirty="0" smtClean="0">
                <a:solidFill>
                  <a:schemeClr val="bg2"/>
                </a:solidFill>
                <a:latin typeface="+mj-lt"/>
              </a:rPr>
              <a:t>parents; </a:t>
            </a:r>
            <a:r>
              <a:rPr lang="en" sz="1100" dirty="0">
                <a:solidFill>
                  <a:schemeClr val="bg2"/>
                </a:solidFill>
                <a:latin typeface="+mj-lt"/>
              </a:rPr>
              <a:t>so in order to make this living arrangement </a:t>
            </a:r>
            <a:r>
              <a:rPr lang="en" sz="1100" dirty="0" smtClean="0">
                <a:solidFill>
                  <a:schemeClr val="bg2"/>
                </a:solidFill>
                <a:latin typeface="+mj-lt"/>
              </a:rPr>
              <a:t>happen, </a:t>
            </a:r>
            <a:r>
              <a:rPr lang="en" sz="1100" dirty="0">
                <a:solidFill>
                  <a:schemeClr val="bg2"/>
                </a:solidFill>
                <a:latin typeface="+mj-lt"/>
              </a:rPr>
              <a:t>my case worker figured out that I could live with them through an Independent Living Program where they would </a:t>
            </a:r>
            <a:r>
              <a:rPr lang="en" sz="1100" dirty="0" smtClean="0">
                <a:solidFill>
                  <a:schemeClr val="bg2"/>
                </a:solidFill>
                <a:latin typeface="+mj-lt"/>
              </a:rPr>
              <a:t>‘rent’ </a:t>
            </a:r>
            <a:r>
              <a:rPr lang="en" sz="1100" dirty="0">
                <a:solidFill>
                  <a:schemeClr val="bg2"/>
                </a:solidFill>
                <a:latin typeface="+mj-lt"/>
              </a:rPr>
              <a:t>a room to me and act as my landlords. They have been the most stable family I have </a:t>
            </a:r>
            <a:r>
              <a:rPr lang="en" sz="1100" dirty="0" smtClean="0">
                <a:solidFill>
                  <a:schemeClr val="bg2"/>
                </a:solidFill>
                <a:latin typeface="+mj-lt"/>
              </a:rPr>
              <a:t>had… </a:t>
            </a:r>
            <a:r>
              <a:rPr lang="en" sz="1100" dirty="0">
                <a:solidFill>
                  <a:schemeClr val="bg2"/>
                </a:solidFill>
                <a:latin typeface="+mj-lt"/>
              </a:rPr>
              <a:t>they </a:t>
            </a:r>
            <a:r>
              <a:rPr lang="en" sz="1100" i="1" dirty="0">
                <a:solidFill>
                  <a:schemeClr val="bg2"/>
                </a:solidFill>
                <a:latin typeface="+mj-lt"/>
              </a:rPr>
              <a:t>are</a:t>
            </a:r>
            <a:r>
              <a:rPr lang="en" sz="1100" dirty="0">
                <a:solidFill>
                  <a:schemeClr val="bg2"/>
                </a:solidFill>
                <a:latin typeface="+mj-lt"/>
              </a:rPr>
              <a:t> my family.”</a:t>
            </a:r>
          </a:p>
          <a:p>
            <a:pPr marL="457200" lvl="0" indent="-298450" rtl="0">
              <a:spcBef>
                <a:spcPts val="0"/>
              </a:spcBef>
              <a:buClr>
                <a:schemeClr val="dk2"/>
              </a:buClr>
              <a:buSzPct val="100000"/>
              <a:buFont typeface="Arial"/>
              <a:buChar char="●"/>
            </a:pPr>
            <a:r>
              <a:rPr lang="en" sz="1100" dirty="0">
                <a:solidFill>
                  <a:schemeClr val="bg2"/>
                </a:solidFill>
                <a:latin typeface="+mj-lt"/>
              </a:rPr>
              <a:t>1 social worker - who helped her jump through the hoops so that she could live with Mike and Kelsey and found her resources to support her as she aged out of the system</a:t>
            </a:r>
          </a:p>
          <a:p>
            <a:pPr marL="457200" lvl="0" indent="-298450" rtl="0">
              <a:spcBef>
                <a:spcPts val="0"/>
              </a:spcBef>
              <a:buClr>
                <a:schemeClr val="dk2"/>
              </a:buClr>
              <a:buSzPct val="100000"/>
              <a:buFont typeface="Arial"/>
              <a:buChar char="●"/>
            </a:pPr>
            <a:r>
              <a:rPr lang="en" sz="1100" dirty="0">
                <a:solidFill>
                  <a:schemeClr val="bg2"/>
                </a:solidFill>
                <a:latin typeface="+mj-lt"/>
              </a:rPr>
              <a:t>1 neighbor friend - who would feed her and let her stay the night when her mother went missing </a:t>
            </a:r>
          </a:p>
          <a:p>
            <a:pPr marL="457200" indent="0" algn="ctr" rtl="0">
              <a:spcBef>
                <a:spcPts val="0"/>
              </a:spcBef>
              <a:buNone/>
            </a:pPr>
            <a:r>
              <a:rPr lang="en" sz="1100" b="1" dirty="0">
                <a:solidFill>
                  <a:schemeClr val="bg2"/>
                </a:solidFill>
                <a:latin typeface="+mj-lt"/>
              </a:rPr>
              <a:t>What was the biggest hurdle/challenge you had to overcome?</a:t>
            </a:r>
          </a:p>
          <a:p>
            <a:pPr marL="457200" lvl="0" indent="-298450" rtl="0">
              <a:spcBef>
                <a:spcPts val="0"/>
              </a:spcBef>
              <a:buClr>
                <a:schemeClr val="dk2"/>
              </a:buClr>
              <a:buSzPct val="100000"/>
              <a:buFont typeface="Arial"/>
              <a:buChar char="●"/>
            </a:pPr>
            <a:r>
              <a:rPr lang="en" sz="1100" dirty="0">
                <a:solidFill>
                  <a:schemeClr val="bg2"/>
                </a:solidFill>
                <a:latin typeface="+mj-lt"/>
              </a:rPr>
              <a:t>“Knowing my worth and knowing I’m worthy and have a purpose. Because when you are floating from house to house you become a case file more than a person.”</a:t>
            </a:r>
          </a:p>
          <a:p>
            <a:pPr algn="ctr" rtl="0">
              <a:lnSpc>
                <a:spcPct val="115000"/>
              </a:lnSpc>
              <a:spcBef>
                <a:spcPts val="0"/>
              </a:spcBef>
              <a:buNone/>
            </a:pPr>
            <a:r>
              <a:rPr lang="en" sz="1100" b="1" dirty="0">
                <a:solidFill>
                  <a:schemeClr val="bg2"/>
                </a:solidFill>
                <a:latin typeface="+mj-lt"/>
              </a:rPr>
              <a:t>What resources were offered to you as you neared the age of emancipation from foster care?</a:t>
            </a:r>
          </a:p>
          <a:p>
            <a:pPr marL="457200" lvl="0" indent="-304800" rtl="0">
              <a:lnSpc>
                <a:spcPct val="115000"/>
              </a:lnSpc>
              <a:spcBef>
                <a:spcPts val="0"/>
              </a:spcBef>
              <a:buClr>
                <a:schemeClr val="dk2"/>
              </a:buClr>
              <a:buSzPct val="100000"/>
              <a:buFont typeface="Arial"/>
              <a:buChar char="●"/>
            </a:pPr>
            <a:r>
              <a:rPr lang="en" sz="1100" dirty="0">
                <a:solidFill>
                  <a:schemeClr val="bg2"/>
                </a:solidFill>
                <a:latin typeface="+mj-lt"/>
                <a:ea typeface="Times New Roman"/>
                <a:cs typeface="Times New Roman"/>
                <a:sym typeface="Times New Roman"/>
              </a:rPr>
              <a:t>“The Independent Living Program. I felt the government had programs to help, although I feel like a lot of it goes unknown if you are in that situation and you have to actively seek it out or have someone watching out for you to find these services and help you apply for them</a:t>
            </a:r>
            <a:r>
              <a:rPr lang="en" sz="1100" dirty="0" smtClean="0">
                <a:solidFill>
                  <a:schemeClr val="bg2"/>
                </a:solidFill>
                <a:latin typeface="+mj-lt"/>
                <a:ea typeface="Times New Roman"/>
                <a:cs typeface="Times New Roman"/>
                <a:sym typeface="Times New Roman"/>
              </a:rPr>
              <a:t>.”</a:t>
            </a:r>
          </a:p>
          <a:p>
            <a:pPr marL="152400" lvl="0" algn="r">
              <a:lnSpc>
                <a:spcPct val="115000"/>
              </a:lnSpc>
            </a:pPr>
            <a:r>
              <a:rPr lang="en-US" sz="1200" dirty="0" smtClean="0">
                <a:solidFill>
                  <a:schemeClr val="bg2"/>
                </a:solidFill>
                <a:latin typeface="+mj-lt"/>
                <a:ea typeface="Times New Roman"/>
                <a:cs typeface="Times New Roman"/>
                <a:sym typeface="Times New Roman"/>
              </a:rPr>
              <a:t>(S.S</a:t>
            </a:r>
            <a:r>
              <a:rPr lang="en-US" sz="1200" dirty="0">
                <a:solidFill>
                  <a:schemeClr val="bg2"/>
                </a:solidFill>
                <a:latin typeface="+mj-lt"/>
                <a:ea typeface="Times New Roman"/>
                <a:cs typeface="Times New Roman"/>
                <a:sym typeface="Times New Roman"/>
              </a:rPr>
              <a:t>., </a:t>
            </a:r>
            <a:r>
              <a:rPr lang="en-US" sz="1200" dirty="0" smtClean="0">
                <a:solidFill>
                  <a:schemeClr val="bg2"/>
                </a:solidFill>
                <a:latin typeface="+mj-lt"/>
                <a:ea typeface="Times New Roman"/>
                <a:cs typeface="Times New Roman"/>
                <a:sym typeface="Times New Roman"/>
              </a:rPr>
              <a:t>personal </a:t>
            </a:r>
            <a:r>
              <a:rPr lang="en-US" sz="1200" dirty="0">
                <a:solidFill>
                  <a:schemeClr val="bg2"/>
                </a:solidFill>
                <a:latin typeface="+mj-lt"/>
                <a:ea typeface="Times New Roman"/>
                <a:cs typeface="Times New Roman"/>
                <a:sym typeface="Times New Roman"/>
              </a:rPr>
              <a:t>communication, February 10, 2015)</a:t>
            </a:r>
          </a:p>
          <a:p>
            <a:pPr marL="152400" lvl="0" rtl="0">
              <a:lnSpc>
                <a:spcPct val="115000"/>
              </a:lnSpc>
              <a:spcBef>
                <a:spcPts val="0"/>
              </a:spcBef>
              <a:buClr>
                <a:schemeClr val="dk2"/>
              </a:buClr>
              <a:buSzPct val="100000"/>
            </a:pPr>
            <a:endParaRPr lang="en" sz="1200" dirty="0">
              <a:latin typeface="+mj-lt"/>
              <a:ea typeface="Times New Roman"/>
              <a:cs typeface="Times New Roman"/>
              <a:sym typeface="Times New Roman"/>
            </a:endParaRPr>
          </a:p>
          <a:p>
            <a:pPr marL="0" lvl="0" indent="0" rtl="0">
              <a:spcBef>
                <a:spcPts val="0"/>
              </a:spcBef>
              <a:buNone/>
            </a:pPr>
            <a:endParaRPr sz="120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lvl="0" rtl="0">
              <a:spcBef>
                <a:spcPts val="0"/>
              </a:spcBef>
              <a:buNone/>
            </a:pPr>
            <a:r>
              <a:rPr lang="en"/>
              <a:t>Personal Interview #2</a:t>
            </a:r>
          </a:p>
        </p:txBody>
      </p:sp>
      <p:sp>
        <p:nvSpPr>
          <p:cNvPr id="134" name="Shape 134"/>
          <p:cNvSpPr txBox="1">
            <a:spLocks noGrp="1"/>
          </p:cNvSpPr>
          <p:nvPr>
            <p:ph type="body" idx="1"/>
          </p:nvPr>
        </p:nvSpPr>
        <p:spPr>
          <a:xfrm>
            <a:off x="64150" y="1352550"/>
            <a:ext cx="9014400" cy="3733800"/>
          </a:xfrm>
          <a:prstGeom prst="rect">
            <a:avLst/>
          </a:prstGeom>
        </p:spPr>
        <p:txBody>
          <a:bodyPr lIns="91425" tIns="91425" rIns="91425" bIns="91425" anchor="t" anchorCtr="0">
            <a:noAutofit/>
          </a:bodyPr>
          <a:lstStyle/>
          <a:p>
            <a:pPr marL="457200" lvl="0" indent="-304800" rtl="0">
              <a:spcBef>
                <a:spcPts val="0"/>
              </a:spcBef>
              <a:buClr>
                <a:schemeClr val="dk2"/>
              </a:buClr>
              <a:buSzPct val="100000"/>
              <a:buFont typeface="Arial"/>
              <a:buChar char="●"/>
            </a:pPr>
            <a:r>
              <a:rPr lang="en" sz="1100" dirty="0"/>
              <a:t>25 year </a:t>
            </a:r>
            <a:r>
              <a:rPr lang="en" sz="1100" dirty="0" smtClean="0"/>
              <a:t>old, female</a:t>
            </a:r>
            <a:endParaRPr lang="en" sz="1100" dirty="0"/>
          </a:p>
          <a:p>
            <a:pPr marL="457200" lvl="0" indent="-304800" rtl="0">
              <a:spcBef>
                <a:spcPts val="0"/>
              </a:spcBef>
              <a:buClr>
                <a:schemeClr val="dk2"/>
              </a:buClr>
              <a:buSzPct val="100000"/>
              <a:buFont typeface="Arial"/>
              <a:buChar char="●"/>
            </a:pPr>
            <a:r>
              <a:rPr lang="en" sz="1100" dirty="0"/>
              <a:t>Primary language is ASL</a:t>
            </a:r>
          </a:p>
          <a:p>
            <a:pPr marL="457200" lvl="0" indent="-304800" rtl="0">
              <a:spcBef>
                <a:spcPts val="0"/>
              </a:spcBef>
              <a:buClr>
                <a:schemeClr val="dk2"/>
              </a:buClr>
              <a:buSzPct val="100000"/>
              <a:buFont typeface="Arial"/>
              <a:buChar char="●"/>
            </a:pPr>
            <a:r>
              <a:rPr lang="en" sz="1100" dirty="0"/>
              <a:t>Became Deaf at age 4 from physical abuse</a:t>
            </a:r>
          </a:p>
          <a:p>
            <a:pPr marL="457200" lvl="0" indent="-304800" rtl="0">
              <a:spcBef>
                <a:spcPts val="0"/>
              </a:spcBef>
              <a:buClr>
                <a:schemeClr val="dk2"/>
              </a:buClr>
              <a:buSzPct val="100000"/>
              <a:buFont typeface="Arial"/>
              <a:buChar char="●"/>
            </a:pPr>
            <a:r>
              <a:rPr lang="en" sz="1100" dirty="0"/>
              <a:t>In foster care system from ages 8 to 18</a:t>
            </a:r>
          </a:p>
          <a:p>
            <a:pPr marL="457200" lvl="0" indent="-304800" rtl="0">
              <a:spcBef>
                <a:spcPts val="0"/>
              </a:spcBef>
              <a:buClr>
                <a:schemeClr val="dk2"/>
              </a:buClr>
              <a:buSzPct val="100000"/>
              <a:buFont typeface="Arial"/>
              <a:buChar char="●"/>
            </a:pPr>
            <a:r>
              <a:rPr lang="en" sz="1100" dirty="0"/>
              <a:t>No contact with biological parents and doesn’t want contact. 2 older brothers that stayed with </a:t>
            </a:r>
            <a:r>
              <a:rPr lang="en" sz="1100" dirty="0" smtClean="0"/>
              <a:t>parents; she </a:t>
            </a:r>
            <a:r>
              <a:rPr lang="en" sz="1100" dirty="0"/>
              <a:t>has not had contact with them either but would like </a:t>
            </a:r>
            <a:r>
              <a:rPr lang="en" sz="1100" dirty="0" smtClean="0"/>
              <a:t>to</a:t>
            </a:r>
          </a:p>
          <a:p>
            <a:pPr marL="152400" lvl="0" rtl="0">
              <a:spcBef>
                <a:spcPts val="0"/>
              </a:spcBef>
              <a:buClr>
                <a:schemeClr val="dk2"/>
              </a:buClr>
              <a:buSzPct val="100000"/>
            </a:pPr>
            <a:endParaRPr lang="en" sz="1200" dirty="0"/>
          </a:p>
          <a:p>
            <a:pPr algn="ctr" rtl="0">
              <a:spcBef>
                <a:spcPts val="0"/>
              </a:spcBef>
              <a:buNone/>
            </a:pPr>
            <a:r>
              <a:rPr lang="en" sz="1100" b="1" dirty="0"/>
              <a:t>What resources were offered to you as you neared the age of emancipation from foster care?</a:t>
            </a:r>
          </a:p>
          <a:p>
            <a:pPr rtl="0">
              <a:spcBef>
                <a:spcPts val="0"/>
              </a:spcBef>
              <a:buNone/>
            </a:pPr>
            <a:r>
              <a:rPr lang="en" sz="1100" b="1" dirty="0"/>
              <a:t> </a:t>
            </a:r>
            <a:r>
              <a:rPr lang="en" sz="1100" dirty="0"/>
              <a:t>“I don’t remember foster care really offering much help other than a list of resources. I had some money from my last foster </a:t>
            </a:r>
            <a:r>
              <a:rPr lang="en" sz="1100" dirty="0" smtClean="0"/>
              <a:t>parents, </a:t>
            </a:r>
            <a:r>
              <a:rPr lang="en" sz="1100" dirty="0"/>
              <a:t>and they were my biggest support. I didn’t know how to finish high school, apply to college, get a job, and find housing or what to do. I didn’t fully understand my right to an interpreter and wondered how I would go to college. It was my goal, but I didn’t graduate high school and it was mainly my goal because everyone told me it should be</a:t>
            </a:r>
            <a:r>
              <a:rPr lang="en" sz="1100" dirty="0" smtClean="0"/>
              <a:t>.”</a:t>
            </a:r>
          </a:p>
          <a:p>
            <a:pPr rtl="0">
              <a:spcBef>
                <a:spcPts val="0"/>
              </a:spcBef>
              <a:buNone/>
            </a:pPr>
            <a:endParaRPr lang="en" sz="1100" dirty="0"/>
          </a:p>
          <a:p>
            <a:pPr lvl="0" algn="ctr" rtl="0">
              <a:spcBef>
                <a:spcPts val="0"/>
              </a:spcBef>
              <a:buClr>
                <a:schemeClr val="dk1"/>
              </a:buClr>
              <a:buSzPct val="100000"/>
              <a:buFont typeface="Arial"/>
              <a:buNone/>
            </a:pPr>
            <a:r>
              <a:rPr lang="en" sz="1100" b="1" dirty="0"/>
              <a:t>Were there any particularly influential people in your life who helped you prepare for living independently? </a:t>
            </a:r>
          </a:p>
          <a:p>
            <a:pPr lvl="0" rtl="0">
              <a:spcBef>
                <a:spcPts val="0"/>
              </a:spcBef>
              <a:buClr>
                <a:schemeClr val="dk1"/>
              </a:buClr>
              <a:buSzPct val="100000"/>
              <a:buFont typeface="Arial"/>
              <a:buNone/>
            </a:pPr>
            <a:r>
              <a:rPr lang="en" sz="1100" dirty="0"/>
              <a:t>“My last foster parents. They have continued to help me financially even after I aged out of foster </a:t>
            </a:r>
            <a:r>
              <a:rPr lang="en" sz="1100" dirty="0" smtClean="0"/>
              <a:t>care, </a:t>
            </a:r>
            <a:r>
              <a:rPr lang="en" sz="1100" dirty="0"/>
              <a:t>but the money was limited due to their financial limitations. I made some good friends from a Deaf youth group at my last foster home that I still associate </a:t>
            </a:r>
            <a:r>
              <a:rPr lang="en" sz="1100" dirty="0" smtClean="0"/>
              <a:t>with, </a:t>
            </a:r>
            <a:r>
              <a:rPr lang="en" sz="1100" dirty="0"/>
              <a:t>and they have taught me most of what I know about living independently. They have taught me how to manage my finances, do online banking/shopping, they helped me with my GED, they even helped me with public transportation and housing. I feel most comfortable asking people my own age for help because it is embarrassing that I don’t know some things that other people my age know but they have always been kind and helpful.” </a:t>
            </a:r>
          </a:p>
          <a:p>
            <a:pPr lvl="0" algn="r" rtl="0">
              <a:spcBef>
                <a:spcPts val="0"/>
              </a:spcBef>
              <a:buNone/>
            </a:pPr>
            <a:endParaRPr lang="en" sz="1100" dirty="0" smtClean="0"/>
          </a:p>
          <a:p>
            <a:pPr lvl="0" algn="r" rtl="0">
              <a:spcBef>
                <a:spcPts val="0"/>
              </a:spcBef>
              <a:buNone/>
            </a:pPr>
            <a:r>
              <a:rPr lang="en" sz="1100" dirty="0" smtClean="0"/>
              <a:t>(</a:t>
            </a:r>
            <a:r>
              <a:rPr lang="en" sz="1100" dirty="0"/>
              <a:t>K. T., personal communication, February 10, 2015)</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Personal Interview #2 Cont.</a:t>
            </a:r>
          </a:p>
        </p:txBody>
      </p:sp>
      <p:sp>
        <p:nvSpPr>
          <p:cNvPr id="140" name="Shape 140"/>
          <p:cNvSpPr txBox="1">
            <a:spLocks noGrp="1"/>
          </p:cNvSpPr>
          <p:nvPr>
            <p:ph type="body" idx="1"/>
          </p:nvPr>
        </p:nvSpPr>
        <p:spPr>
          <a:xfrm>
            <a:off x="64150" y="1278700"/>
            <a:ext cx="9025199" cy="3683099"/>
          </a:xfrm>
          <a:prstGeom prst="rect">
            <a:avLst/>
          </a:prstGeom>
        </p:spPr>
        <p:txBody>
          <a:bodyPr lIns="91425" tIns="91425" rIns="91425" bIns="91425" anchor="t" anchorCtr="0">
            <a:noAutofit/>
          </a:bodyPr>
          <a:lstStyle/>
          <a:p>
            <a:pPr lvl="0" algn="ctr" rtl="0">
              <a:spcBef>
                <a:spcPts val="0"/>
              </a:spcBef>
              <a:buClr>
                <a:schemeClr val="dk1"/>
              </a:buClr>
              <a:buSzPct val="110000"/>
              <a:buFont typeface="Arial"/>
              <a:buNone/>
            </a:pPr>
            <a:r>
              <a:rPr lang="en" sz="1100" b="1" dirty="0"/>
              <a:t>What would you consider to be the biggest hurdle/challenge that you had to overcome or still have to overcome? </a:t>
            </a:r>
          </a:p>
          <a:p>
            <a:pPr lvl="0" rtl="0">
              <a:spcBef>
                <a:spcPts val="0"/>
              </a:spcBef>
              <a:buClr>
                <a:schemeClr val="dk1"/>
              </a:buClr>
              <a:buSzPct val="110000"/>
              <a:buFont typeface="Arial"/>
              <a:buNone/>
            </a:pPr>
            <a:r>
              <a:rPr lang="en" sz="1100" b="1" dirty="0"/>
              <a:t>“</a:t>
            </a:r>
            <a:r>
              <a:rPr lang="en" sz="1100" dirty="0"/>
              <a:t>Besides language barriers, I didn’t graduate high school and it took me almost 3 years to get my GED. I am working full-time as a janitor at an elementary school because it doesn’t require a lot of communication with co-workers. I am just now starting college classes at a community college and trying to figure out what I want to do with my life. I didn’t have much direction growing up. School was </a:t>
            </a:r>
            <a:r>
              <a:rPr lang="en" sz="1100" dirty="0" smtClean="0"/>
              <a:t>hard—I </a:t>
            </a:r>
            <a:r>
              <a:rPr lang="en" sz="1100" dirty="0"/>
              <a:t>switched foster homes and schools often. I was given “goals” in life but didn’t have any of my </a:t>
            </a:r>
            <a:r>
              <a:rPr lang="en" sz="1100" dirty="0" smtClean="0"/>
              <a:t>own, </a:t>
            </a:r>
            <a:r>
              <a:rPr lang="en" sz="1100" dirty="0"/>
              <a:t>and I definitely didn’t know how to achieve the goals I was told I needed to have.  Not having a driver’s license was difficult. I was shocked to hear my friends had bank accounts and savings accounts. I didn’t have any of those when I turned 18.  I was not a very happy person until the age of 16 when I finally felt supported and loved</a:t>
            </a:r>
            <a:r>
              <a:rPr lang="en" sz="1100" dirty="0" smtClean="0"/>
              <a:t>.”</a:t>
            </a:r>
          </a:p>
          <a:p>
            <a:pPr lvl="0" rtl="0">
              <a:spcBef>
                <a:spcPts val="0"/>
              </a:spcBef>
              <a:buClr>
                <a:schemeClr val="dk1"/>
              </a:buClr>
              <a:buSzPct val="110000"/>
              <a:buFont typeface="Arial"/>
              <a:buNone/>
            </a:pPr>
            <a:endParaRPr lang="en" sz="1100" dirty="0"/>
          </a:p>
          <a:p>
            <a:pPr lvl="0" algn="ctr" rtl="0">
              <a:spcBef>
                <a:spcPts val="0"/>
              </a:spcBef>
              <a:buClr>
                <a:schemeClr val="dk1"/>
              </a:buClr>
              <a:buSzPct val="110000"/>
              <a:buFont typeface="Arial"/>
              <a:buNone/>
            </a:pPr>
            <a:r>
              <a:rPr lang="en" sz="1100" b="1" dirty="0"/>
              <a:t>What have you learned since you exited foster care? </a:t>
            </a:r>
          </a:p>
          <a:p>
            <a:pPr lvl="0" rtl="0">
              <a:spcBef>
                <a:spcPts val="0"/>
              </a:spcBef>
              <a:buClr>
                <a:schemeClr val="dk1"/>
              </a:buClr>
              <a:buSzPct val="110000"/>
              <a:buFont typeface="Arial"/>
              <a:buNone/>
            </a:pPr>
            <a:r>
              <a:rPr lang="en" sz="1100" dirty="0"/>
              <a:t>“That education is very important for my future. I have met fellow adults of foster care who had it worse and some who had it better. Life isn’t fair and we have to make the best of what we have…having friends makes life a lot better. My friends are my </a:t>
            </a:r>
            <a:r>
              <a:rPr lang="en" sz="1100" dirty="0" smtClean="0"/>
              <a:t>stability, </a:t>
            </a:r>
            <a:r>
              <a:rPr lang="en" sz="1100" dirty="0"/>
              <a:t>but I know I can go to my last foster parents in emergencies</a:t>
            </a:r>
            <a:r>
              <a:rPr lang="en" sz="1100" dirty="0" smtClean="0"/>
              <a:t>.”</a:t>
            </a:r>
          </a:p>
          <a:p>
            <a:pPr lvl="0" rtl="0">
              <a:spcBef>
                <a:spcPts val="0"/>
              </a:spcBef>
              <a:buClr>
                <a:schemeClr val="dk1"/>
              </a:buClr>
              <a:buSzPct val="110000"/>
              <a:buFont typeface="Arial"/>
              <a:buNone/>
            </a:pPr>
            <a:endParaRPr lang="en" sz="1100" dirty="0"/>
          </a:p>
          <a:p>
            <a:pPr lvl="0" algn="ctr" rtl="0">
              <a:spcBef>
                <a:spcPts val="0"/>
              </a:spcBef>
              <a:buClr>
                <a:schemeClr val="dk1"/>
              </a:buClr>
              <a:buSzPct val="110000"/>
              <a:buFont typeface="Arial"/>
              <a:buNone/>
            </a:pPr>
            <a:r>
              <a:rPr lang="en" sz="1100" b="1" dirty="0"/>
              <a:t>Is there any advice you could offer to others in the foster care system to help them successfully transition to adulthood?</a:t>
            </a:r>
          </a:p>
          <a:p>
            <a:pPr lvl="0" rtl="0">
              <a:spcBef>
                <a:spcPts val="0"/>
              </a:spcBef>
              <a:buClr>
                <a:schemeClr val="dk1"/>
              </a:buClr>
              <a:buSzPct val="110000"/>
              <a:buFont typeface="Arial"/>
              <a:buNone/>
            </a:pPr>
            <a:r>
              <a:rPr lang="en" sz="1100" b="1" dirty="0"/>
              <a:t> </a:t>
            </a:r>
            <a:r>
              <a:rPr lang="en" sz="1100" dirty="0"/>
              <a:t>“Find a support group. People who had a good upbringing, who you feel comfortable with, who will help you without judging you. I would be living on the street if I didn’t have good friends and foster parents that have supported me since turning 18</a:t>
            </a:r>
            <a:r>
              <a:rPr lang="en" sz="1100" dirty="0" smtClean="0"/>
              <a:t>.”</a:t>
            </a:r>
          </a:p>
          <a:p>
            <a:pPr lvl="0" rtl="0">
              <a:spcBef>
                <a:spcPts val="0"/>
              </a:spcBef>
              <a:buClr>
                <a:schemeClr val="dk1"/>
              </a:buClr>
              <a:buSzPct val="110000"/>
              <a:buFont typeface="Arial"/>
              <a:buNone/>
            </a:pPr>
            <a:endParaRPr lang="en" sz="1100" dirty="0"/>
          </a:p>
          <a:p>
            <a:pPr lvl="0" algn="ctr" rtl="0">
              <a:spcBef>
                <a:spcPts val="0"/>
              </a:spcBef>
              <a:buClr>
                <a:schemeClr val="dk1"/>
              </a:buClr>
              <a:buSzPct val="110000"/>
              <a:buFont typeface="Arial"/>
              <a:buNone/>
            </a:pPr>
            <a:r>
              <a:rPr lang="en" sz="1100" b="1" dirty="0"/>
              <a:t>What changes within the foster care system do you think would be most beneficial? </a:t>
            </a:r>
          </a:p>
          <a:p>
            <a:pPr lvl="0" rtl="0">
              <a:spcBef>
                <a:spcPts val="0"/>
              </a:spcBef>
              <a:buClr>
                <a:schemeClr val="dk1"/>
              </a:buClr>
              <a:buSzPct val="110000"/>
              <a:buFont typeface="Arial"/>
              <a:buNone/>
            </a:pPr>
            <a:r>
              <a:rPr lang="en" sz="1100" dirty="0"/>
              <a:t>“I think housing for youth aging out would be beneficial. Maybe subsidized-type housing where we could be independent but have support services. Help with getting identifying documents, setting up a bank account, learning public transportation and giving us a cell phone, even it was a prepaid one for emergencies.” </a:t>
            </a:r>
          </a:p>
          <a:p>
            <a:pPr algn="r">
              <a:spcBef>
                <a:spcPts val="0"/>
              </a:spcBef>
              <a:buNone/>
            </a:pPr>
            <a:r>
              <a:rPr lang="en" sz="1100" dirty="0"/>
              <a:t>(K. T., personal communication, February 10, 2015)</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lvl="0" rtl="0">
              <a:spcBef>
                <a:spcPts val="0"/>
              </a:spcBef>
              <a:buNone/>
            </a:pPr>
            <a:r>
              <a:rPr lang="en"/>
              <a:t>Personal Interview #3</a:t>
            </a:r>
          </a:p>
        </p:txBody>
      </p:sp>
      <p:sp>
        <p:nvSpPr>
          <p:cNvPr id="146" name="Shape 146"/>
          <p:cNvSpPr txBox="1">
            <a:spLocks noGrp="1"/>
          </p:cNvSpPr>
          <p:nvPr>
            <p:ph type="body" idx="1"/>
          </p:nvPr>
        </p:nvSpPr>
        <p:spPr>
          <a:xfrm>
            <a:off x="67525" y="1347475"/>
            <a:ext cx="9026400" cy="3795900"/>
          </a:xfrm>
          <a:prstGeom prst="rect">
            <a:avLst/>
          </a:prstGeom>
        </p:spPr>
        <p:txBody>
          <a:bodyPr lIns="91425" tIns="91425" rIns="91425" bIns="91425" anchor="t" anchorCtr="0">
            <a:noAutofit/>
          </a:bodyPr>
          <a:lstStyle/>
          <a:p>
            <a:pPr marL="457200" lvl="0" indent="-298450" algn="l" rtl="0">
              <a:lnSpc>
                <a:spcPct val="115000"/>
              </a:lnSpc>
              <a:spcBef>
                <a:spcPts val="0"/>
              </a:spcBef>
              <a:buClr>
                <a:schemeClr val="dk2"/>
              </a:buClr>
              <a:buSzPct val="100000"/>
              <a:buFont typeface="Arial"/>
              <a:buChar char="●"/>
            </a:pPr>
            <a:r>
              <a:rPr lang="en" sz="1000" dirty="0"/>
              <a:t>16 </a:t>
            </a:r>
            <a:r>
              <a:rPr lang="en" sz="1000" dirty="0" smtClean="0"/>
              <a:t>year </a:t>
            </a:r>
            <a:r>
              <a:rPr lang="en" sz="1000" dirty="0"/>
              <a:t>old, male</a:t>
            </a:r>
          </a:p>
          <a:p>
            <a:pPr marL="457200" lvl="0" indent="-298450" rtl="0">
              <a:lnSpc>
                <a:spcPct val="115000"/>
              </a:lnSpc>
              <a:spcBef>
                <a:spcPts val="0"/>
              </a:spcBef>
              <a:buClr>
                <a:schemeClr val="dk2"/>
              </a:buClr>
              <a:buSzPct val="100000"/>
              <a:buFont typeface="Arial"/>
              <a:buChar char="●"/>
            </a:pPr>
            <a:r>
              <a:rPr lang="en" sz="1000" dirty="0"/>
              <a:t>In and out of the foster care system his entire life, in California and Arizona</a:t>
            </a:r>
          </a:p>
          <a:p>
            <a:pPr marL="457200" lvl="0" indent="-298450" rtl="0">
              <a:lnSpc>
                <a:spcPct val="115000"/>
              </a:lnSpc>
              <a:spcBef>
                <a:spcPts val="0"/>
              </a:spcBef>
              <a:buClr>
                <a:schemeClr val="dk2"/>
              </a:buClr>
              <a:buSzPct val="100000"/>
              <a:buFont typeface="Arial"/>
              <a:buChar char="●"/>
            </a:pPr>
            <a:r>
              <a:rPr lang="en" sz="1000" dirty="0"/>
              <a:t>In contact with his </a:t>
            </a:r>
            <a:r>
              <a:rPr lang="en" sz="1000" dirty="0" smtClean="0"/>
              <a:t>parents</a:t>
            </a:r>
            <a:r>
              <a:rPr lang="en" sz="1000" dirty="0"/>
              <a:t>:</a:t>
            </a:r>
            <a:r>
              <a:rPr lang="en" sz="1000" dirty="0" smtClean="0"/>
              <a:t> “…they </a:t>
            </a:r>
            <a:r>
              <a:rPr lang="en" sz="1000" dirty="0"/>
              <a:t>are still a big part of my life.”</a:t>
            </a:r>
          </a:p>
          <a:p>
            <a:pPr marL="457200" lvl="0" indent="-298450" rtl="0">
              <a:lnSpc>
                <a:spcPct val="115000"/>
              </a:lnSpc>
              <a:spcBef>
                <a:spcPts val="0"/>
              </a:spcBef>
              <a:buClr>
                <a:schemeClr val="dk2"/>
              </a:buClr>
              <a:buSzPct val="100000"/>
              <a:buFont typeface="Arial"/>
              <a:buChar char="●"/>
            </a:pPr>
            <a:r>
              <a:rPr lang="en" sz="1000" dirty="0"/>
              <a:t>Two older brothers, four </a:t>
            </a:r>
            <a:r>
              <a:rPr lang="en" sz="1000" dirty="0" smtClean="0"/>
              <a:t>sisters; </a:t>
            </a:r>
            <a:r>
              <a:rPr lang="en" sz="1000" dirty="0"/>
              <a:t>in contact with two of his siblings </a:t>
            </a:r>
          </a:p>
          <a:p>
            <a:pPr marL="457200" lvl="0" indent="-298450" rtl="0">
              <a:lnSpc>
                <a:spcPct val="115000"/>
              </a:lnSpc>
              <a:spcBef>
                <a:spcPts val="0"/>
              </a:spcBef>
              <a:buClr>
                <a:schemeClr val="dk2"/>
              </a:buClr>
              <a:buSzPct val="100000"/>
              <a:buFont typeface="Arial"/>
              <a:buChar char="●"/>
            </a:pPr>
            <a:r>
              <a:rPr lang="en" sz="1000" dirty="0"/>
              <a:t>“I think the biggest thing for me to overcome is to deal with the fact that my family has been strung out and won't ever be whole </a:t>
            </a:r>
            <a:r>
              <a:rPr lang="en" sz="1000" dirty="0" smtClean="0"/>
              <a:t>again—the </a:t>
            </a:r>
            <a:r>
              <a:rPr lang="en" sz="1000" dirty="0"/>
              <a:t>fact that my family will never be close or </a:t>
            </a:r>
            <a:r>
              <a:rPr lang="en" sz="1000" dirty="0" smtClean="0"/>
              <a:t>hang out </a:t>
            </a:r>
            <a:r>
              <a:rPr lang="en" sz="1000" dirty="0"/>
              <a:t>and </a:t>
            </a:r>
            <a:r>
              <a:rPr lang="en" sz="1000" dirty="0" smtClean="0"/>
              <a:t>talk, </a:t>
            </a:r>
            <a:r>
              <a:rPr lang="en" sz="1000" dirty="0"/>
              <a:t>because they all despise each other and don’t really want anything to do with my parents. I guess the fact that my </a:t>
            </a:r>
            <a:r>
              <a:rPr lang="en" sz="1000" dirty="0" smtClean="0"/>
              <a:t>once </a:t>
            </a:r>
            <a:r>
              <a:rPr lang="en" sz="1000" dirty="0"/>
              <a:t>"family" will never really be a family again</a:t>
            </a:r>
            <a:r>
              <a:rPr lang="en" sz="1000" dirty="0" smtClean="0"/>
              <a:t>.”</a:t>
            </a:r>
            <a:br>
              <a:rPr lang="en" sz="1000" dirty="0" smtClean="0"/>
            </a:br>
            <a:endParaRPr lang="en" sz="1000" dirty="0"/>
          </a:p>
          <a:p>
            <a:pPr lvl="0" algn="ctr" rtl="0">
              <a:spcBef>
                <a:spcPts val="0"/>
              </a:spcBef>
              <a:buNone/>
            </a:pPr>
            <a:r>
              <a:rPr lang="en" sz="1100" b="1" dirty="0"/>
              <a:t>How involved are your social workers/foster representatives/foster parents in beginning your transition? </a:t>
            </a:r>
          </a:p>
          <a:p>
            <a:pPr lvl="0" rtl="0">
              <a:lnSpc>
                <a:spcPct val="115000"/>
              </a:lnSpc>
              <a:spcBef>
                <a:spcPts val="0"/>
              </a:spcBef>
              <a:buNone/>
            </a:pPr>
            <a:r>
              <a:rPr lang="en" sz="1100" dirty="0"/>
              <a:t>“My foster parents are extremely involved and want to see things continue to head in a positive </a:t>
            </a:r>
            <a:r>
              <a:rPr lang="en" sz="1100" dirty="0" smtClean="0"/>
              <a:t>direction, </a:t>
            </a:r>
            <a:r>
              <a:rPr lang="en" sz="1100" dirty="0"/>
              <a:t>but mostly my case workers have always </a:t>
            </a:r>
            <a:r>
              <a:rPr lang="en" sz="1100" dirty="0" smtClean="0"/>
              <a:t>come </a:t>
            </a:r>
            <a:r>
              <a:rPr lang="en" sz="1100" dirty="0"/>
              <a:t>to see me as little as </a:t>
            </a:r>
            <a:r>
              <a:rPr lang="en" sz="1100" dirty="0" smtClean="0"/>
              <a:t>necessary… I'm </a:t>
            </a:r>
            <a:r>
              <a:rPr lang="en" sz="1100" dirty="0"/>
              <a:t>not completely sure if that was </a:t>
            </a:r>
            <a:r>
              <a:rPr lang="en" sz="1100" dirty="0" smtClean="0"/>
              <a:t>[because] they </a:t>
            </a:r>
            <a:r>
              <a:rPr lang="en" sz="1100" dirty="0"/>
              <a:t>didn’t want to come see me or if it was because they wanted </a:t>
            </a:r>
            <a:r>
              <a:rPr lang="en" sz="1100" dirty="0" smtClean="0"/>
              <a:t>[it] </a:t>
            </a:r>
            <a:r>
              <a:rPr lang="en" sz="1100" dirty="0"/>
              <a:t>to seem as though my life wasn’t monitored all the time</a:t>
            </a:r>
            <a:r>
              <a:rPr lang="en" sz="1100" dirty="0" smtClean="0"/>
              <a:t>.”…“</a:t>
            </a:r>
            <a:r>
              <a:rPr lang="en" sz="1100" dirty="0"/>
              <a:t>I came to the conclusion that the difference was some families did it to help kids and others did it for the money.”</a:t>
            </a:r>
          </a:p>
          <a:p>
            <a:pPr lvl="0" algn="ctr" rtl="0">
              <a:lnSpc>
                <a:spcPct val="115000"/>
              </a:lnSpc>
              <a:spcBef>
                <a:spcPts val="0"/>
              </a:spcBef>
              <a:buNone/>
            </a:pPr>
            <a:r>
              <a:rPr lang="en" sz="1100" b="1" dirty="0"/>
              <a:t>Have any resources been offered to you as you near the age of emancipation from foster care? </a:t>
            </a:r>
          </a:p>
          <a:p>
            <a:pPr lvl="0" rtl="0">
              <a:lnSpc>
                <a:spcPct val="115000"/>
              </a:lnSpc>
              <a:spcBef>
                <a:spcPts val="0"/>
              </a:spcBef>
              <a:buClr>
                <a:schemeClr val="dk1"/>
              </a:buClr>
              <a:buSzPct val="100000"/>
              <a:buFont typeface="Arial"/>
              <a:buNone/>
            </a:pPr>
            <a:r>
              <a:rPr lang="en" sz="1100" dirty="0"/>
              <a:t>“There are subsidies that can be granted to a child of age that help them to get their own place to live and keep them going in order to give them time to get a </a:t>
            </a:r>
            <a:r>
              <a:rPr lang="en" sz="1100" dirty="0" smtClean="0"/>
              <a:t>job… The </a:t>
            </a:r>
            <a:r>
              <a:rPr lang="en" sz="1100" dirty="0"/>
              <a:t>state also offers grants to children who have been in the foster care system in order for them to go to college.”</a:t>
            </a:r>
          </a:p>
          <a:p>
            <a:pPr lvl="0" algn="ctr" rtl="0">
              <a:lnSpc>
                <a:spcPct val="115000"/>
              </a:lnSpc>
              <a:spcBef>
                <a:spcPts val="0"/>
              </a:spcBef>
              <a:buNone/>
            </a:pPr>
            <a:r>
              <a:rPr lang="en" sz="1100" b="1" dirty="0"/>
              <a:t>What changes within the foster care system do you think would be most beneficial?</a:t>
            </a:r>
          </a:p>
          <a:p>
            <a:pPr lvl="0" rtl="0">
              <a:lnSpc>
                <a:spcPct val="115000"/>
              </a:lnSpc>
              <a:spcBef>
                <a:spcPts val="0"/>
              </a:spcBef>
              <a:buNone/>
            </a:pPr>
            <a:r>
              <a:rPr lang="en" sz="1100" dirty="0"/>
              <a:t>“They should allow the children to get together and talk about things, they shouldn’t restrict them just because they are in the foster care system. The foster care workers need to be evaluated more before being allowed to become a foster care </a:t>
            </a:r>
            <a:r>
              <a:rPr lang="en" sz="1100" dirty="0" smtClean="0"/>
              <a:t>worker—that </a:t>
            </a:r>
            <a:r>
              <a:rPr lang="en" sz="1100" dirty="0"/>
              <a:t>includes all </a:t>
            </a:r>
            <a:r>
              <a:rPr lang="en" sz="1100" dirty="0" smtClean="0"/>
              <a:t>case managers </a:t>
            </a:r>
            <a:r>
              <a:rPr lang="en" sz="1100" dirty="0"/>
              <a:t>as well as foster parents.”</a:t>
            </a:r>
            <a:r>
              <a:rPr lang="en" sz="1100" dirty="0">
                <a:solidFill>
                  <a:schemeClr val="dk1"/>
                </a:solidFill>
              </a:rPr>
              <a:t>			</a:t>
            </a:r>
            <a:r>
              <a:rPr lang="en" sz="1100" dirty="0" smtClean="0">
                <a:solidFill>
                  <a:schemeClr val="dk1"/>
                </a:solidFill>
              </a:rPr>
              <a:t>	</a:t>
            </a:r>
            <a:r>
              <a:rPr lang="en" sz="1100" dirty="0" smtClean="0"/>
              <a:t>(</a:t>
            </a:r>
            <a:r>
              <a:rPr lang="en" sz="1100" dirty="0"/>
              <a:t>D. T., personal communication, February 11, 2015)</a:t>
            </a:r>
          </a:p>
          <a:p>
            <a:pPr lvl="0" rtl="0">
              <a:spcBef>
                <a:spcPts val="0"/>
              </a:spcBef>
              <a:buNone/>
            </a:pPr>
            <a:endParaRPr sz="1100" dirty="0"/>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lvl="0" rtl="0">
              <a:spcBef>
                <a:spcPts val="0"/>
              </a:spcBef>
              <a:buNone/>
            </a:pPr>
            <a:r>
              <a:rPr lang="en"/>
              <a:t>Developmental Perspective</a:t>
            </a:r>
          </a:p>
        </p:txBody>
      </p:sp>
      <p:sp>
        <p:nvSpPr>
          <p:cNvPr id="152" name="Shape 152"/>
          <p:cNvSpPr txBox="1">
            <a:spLocks noGrp="1"/>
          </p:cNvSpPr>
          <p:nvPr>
            <p:ph type="body" idx="1"/>
          </p:nvPr>
        </p:nvSpPr>
        <p:spPr>
          <a:xfrm>
            <a:off x="3461225" y="1448575"/>
            <a:ext cx="5225699" cy="3477300"/>
          </a:xfrm>
          <a:prstGeom prst="rect">
            <a:avLst/>
          </a:prstGeom>
        </p:spPr>
        <p:txBody>
          <a:bodyPr lIns="91425" tIns="91425" rIns="91425" bIns="91425" anchor="t" anchorCtr="0">
            <a:noAutofit/>
          </a:bodyPr>
          <a:lstStyle/>
          <a:p>
            <a:pPr marL="457200" lvl="0" indent="-355600" rtl="0">
              <a:spcBef>
                <a:spcPts val="0"/>
              </a:spcBef>
              <a:buClr>
                <a:schemeClr val="dk2"/>
              </a:buClr>
              <a:buSzPct val="100000"/>
              <a:buFont typeface="Arial"/>
              <a:buChar char="●"/>
            </a:pPr>
            <a:r>
              <a:rPr lang="en" sz="1800" dirty="0" smtClean="0"/>
              <a:t>Adolescence: developing identity, value independence and autonomy</a:t>
            </a:r>
          </a:p>
          <a:p>
            <a:pPr marL="457200" lvl="0" indent="-355600" rtl="0">
              <a:spcBef>
                <a:spcPts val="0"/>
              </a:spcBef>
              <a:buClr>
                <a:schemeClr val="dk2"/>
              </a:buClr>
              <a:buSzPct val="100000"/>
              <a:buFont typeface="Arial"/>
              <a:buChar char="●"/>
            </a:pPr>
            <a:r>
              <a:rPr lang="en" sz="1800" dirty="0" smtClean="0"/>
              <a:t>Emerging </a:t>
            </a:r>
            <a:r>
              <a:rPr lang="en" sz="1800" dirty="0"/>
              <a:t>adulthood (Arnett, 2000)</a:t>
            </a:r>
          </a:p>
          <a:p>
            <a:pPr marL="914400" lvl="1" indent="-355600" rtl="0">
              <a:spcBef>
                <a:spcPts val="0"/>
              </a:spcBef>
              <a:buClr>
                <a:schemeClr val="dk2"/>
              </a:buClr>
              <a:buSzPct val="100000"/>
              <a:buFont typeface="Courier New"/>
              <a:buChar char="o"/>
            </a:pPr>
            <a:r>
              <a:rPr lang="en" sz="1800" dirty="0"/>
              <a:t>This stage has been critiqued as only being relevant to advantaged youth who have the opportunity to explore their identities and futures</a:t>
            </a:r>
          </a:p>
          <a:p>
            <a:pPr marL="457200" lvl="0" indent="-355600" rtl="0">
              <a:spcBef>
                <a:spcPts val="0"/>
              </a:spcBef>
              <a:buClr>
                <a:schemeClr val="dk2"/>
              </a:buClr>
              <a:buSzPct val="100000"/>
              <a:buFont typeface="Arial"/>
              <a:buChar char="●"/>
            </a:pPr>
            <a:r>
              <a:rPr lang="en" sz="1800" dirty="0" smtClean="0"/>
              <a:t>U.S. </a:t>
            </a:r>
            <a:r>
              <a:rPr lang="en" sz="1800" dirty="0"/>
              <a:t>culture has now shifted the age of independence and autonomy</a:t>
            </a:r>
          </a:p>
          <a:p>
            <a:pPr marL="457200" lvl="0" indent="-355600" rtl="0">
              <a:spcBef>
                <a:spcPts val="0"/>
              </a:spcBef>
              <a:buClr>
                <a:schemeClr val="dk2"/>
              </a:buClr>
              <a:buSzPct val="100000"/>
              <a:buFont typeface="Arial"/>
              <a:buChar char="●"/>
            </a:pPr>
            <a:r>
              <a:rPr lang="en" sz="1800" dirty="0"/>
              <a:t>“Off-time transitions restrict options, exacerbate adversity, and strain coping and social support systems.” (Greeson, 2013) </a:t>
            </a:r>
          </a:p>
        </p:txBody>
      </p:sp>
      <p:sp>
        <p:nvSpPr>
          <p:cNvPr id="153" name="Shape 153"/>
          <p:cNvSpPr txBox="1"/>
          <p:nvPr/>
        </p:nvSpPr>
        <p:spPr>
          <a:xfrm>
            <a:off x="173925" y="4553050"/>
            <a:ext cx="3578100" cy="298199"/>
          </a:xfrm>
          <a:prstGeom prst="rect">
            <a:avLst/>
          </a:prstGeom>
          <a:noFill/>
          <a:ln>
            <a:noFill/>
          </a:ln>
        </p:spPr>
        <p:txBody>
          <a:bodyPr lIns="91425" tIns="91425" rIns="91425" bIns="91425" anchor="t" anchorCtr="0">
            <a:noAutofit/>
          </a:bodyPr>
          <a:lstStyle/>
          <a:p>
            <a:pPr lvl="0" algn="ctr" rtl="0">
              <a:spcBef>
                <a:spcPts val="0"/>
              </a:spcBef>
              <a:buNone/>
            </a:pPr>
            <a:r>
              <a:rPr lang="en" sz="800" dirty="0"/>
              <a:t>Retrieved from https://cognitivedaily.wordpress.com/2012/05/15/8-stages-of-psychosocial-development/</a:t>
            </a:r>
          </a:p>
        </p:txBody>
      </p:sp>
      <p:pic>
        <p:nvPicPr>
          <p:cNvPr id="154" name="Shape 154"/>
          <p:cNvPicPr preferRelativeResize="0"/>
          <p:nvPr/>
        </p:nvPicPr>
        <p:blipFill>
          <a:blip r:embed="rId3">
            <a:alphaModFix/>
          </a:blip>
          <a:stretch>
            <a:fillRect/>
          </a:stretch>
        </p:blipFill>
        <p:spPr>
          <a:xfrm>
            <a:off x="474412" y="1448575"/>
            <a:ext cx="2977124" cy="31755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Developmental Perspective</a:t>
            </a:r>
          </a:p>
        </p:txBody>
      </p:sp>
      <p:sp>
        <p:nvSpPr>
          <p:cNvPr id="160" name="Shape 160"/>
          <p:cNvSpPr txBox="1">
            <a:spLocks noGrp="1"/>
          </p:cNvSpPr>
          <p:nvPr>
            <p:ph type="body" idx="1"/>
          </p:nvPr>
        </p:nvSpPr>
        <p:spPr>
          <a:xfrm>
            <a:off x="1" y="1402375"/>
            <a:ext cx="4876800" cy="3523550"/>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Arial"/>
              <a:buChar char="●"/>
            </a:pPr>
            <a:r>
              <a:rPr lang="en" sz="1500" dirty="0"/>
              <a:t>Maslow’s Hierarchy of Needs</a:t>
            </a:r>
          </a:p>
          <a:p>
            <a:pPr marL="457200" lvl="0" indent="-342900" rtl="0">
              <a:spcBef>
                <a:spcPts val="0"/>
              </a:spcBef>
              <a:buClr>
                <a:schemeClr val="dk2"/>
              </a:buClr>
              <a:buSzPct val="100000"/>
              <a:buFont typeface="Arial"/>
              <a:buChar char="●"/>
            </a:pPr>
            <a:r>
              <a:rPr lang="en" sz="1500" dirty="0"/>
              <a:t>The importance of the “safety net”</a:t>
            </a:r>
          </a:p>
          <a:p>
            <a:pPr marL="914400" lvl="1" indent="-342900" rtl="0">
              <a:spcBef>
                <a:spcPts val="0"/>
              </a:spcBef>
              <a:buClr>
                <a:schemeClr val="dk2"/>
              </a:buClr>
              <a:buSzPct val="100000"/>
              <a:buFont typeface="Courier New"/>
              <a:buChar char="o"/>
            </a:pPr>
            <a:r>
              <a:rPr lang="en" sz="1500" dirty="0"/>
              <a:t>Example of finances (Greeson, 2013): </a:t>
            </a:r>
          </a:p>
          <a:p>
            <a:pPr marL="1371600" lvl="2" indent="-342900" rtl="0">
              <a:spcBef>
                <a:spcPts val="0"/>
              </a:spcBef>
              <a:buClr>
                <a:schemeClr val="dk2"/>
              </a:buClr>
              <a:buSzPct val="100000"/>
              <a:buFont typeface="Wingdings"/>
              <a:buChar char="§"/>
            </a:pPr>
            <a:r>
              <a:rPr lang="en" sz="1500" dirty="0"/>
              <a:t>⅔ of young adults in their early 20s still receive financial support from parents</a:t>
            </a:r>
          </a:p>
          <a:p>
            <a:pPr marL="1371600" lvl="2" indent="-342900" rtl="0">
              <a:spcBef>
                <a:spcPts val="0"/>
              </a:spcBef>
              <a:buClr>
                <a:schemeClr val="dk2"/>
              </a:buClr>
              <a:buSzPct val="100000"/>
              <a:buFont typeface="Wingdings"/>
              <a:buChar char="§"/>
            </a:pPr>
            <a:r>
              <a:rPr lang="en" sz="1500" dirty="0"/>
              <a:t>40% still receive support into their late </a:t>
            </a:r>
            <a:r>
              <a:rPr lang="en" sz="1500" dirty="0" smtClean="0"/>
              <a:t>20s</a:t>
            </a:r>
          </a:p>
          <a:p>
            <a:pPr marL="1371600" lvl="2" indent="-342900">
              <a:buFont typeface="Wingdings"/>
              <a:buChar char="§"/>
            </a:pPr>
            <a:r>
              <a:rPr lang="en-US" sz="1500" dirty="0"/>
              <a:t>"We go from 'you're in foster care, where you may handle $10 a month' to 'you're responsible for </a:t>
            </a:r>
            <a:r>
              <a:rPr lang="en-US" sz="1500" dirty="0" smtClean="0"/>
              <a:t>everything,’” Diane </a:t>
            </a:r>
            <a:r>
              <a:rPr lang="en-US" sz="1500" dirty="0"/>
              <a:t>Zambito</a:t>
            </a:r>
            <a:r>
              <a:rPr lang="en-US" sz="1500" dirty="0" smtClean="0"/>
              <a:t>, advocate for youth in transition from care (Fessler, 2010)</a:t>
            </a:r>
            <a:endParaRPr lang="en" sz="1500" dirty="0"/>
          </a:p>
          <a:p>
            <a:pPr marL="457200" lvl="0" indent="-342900" rtl="0">
              <a:spcBef>
                <a:spcPts val="0"/>
              </a:spcBef>
              <a:buClr>
                <a:schemeClr val="dk2"/>
              </a:buClr>
              <a:buSzPct val="100000"/>
              <a:buFont typeface="Arial"/>
              <a:buChar char="●"/>
            </a:pPr>
            <a:r>
              <a:rPr lang="en" sz="1500" dirty="0"/>
              <a:t>How can </a:t>
            </a:r>
            <a:r>
              <a:rPr lang="en" sz="1500" dirty="0" smtClean="0"/>
              <a:t>kids &amp; teens </a:t>
            </a:r>
            <a:r>
              <a:rPr lang="en" sz="1500" dirty="0"/>
              <a:t>be expected to be successful if their more “basic needs” are going unmet?</a:t>
            </a:r>
          </a:p>
          <a:p>
            <a:pPr lvl="0" rtl="0">
              <a:spcBef>
                <a:spcPts val="0"/>
              </a:spcBef>
              <a:buNone/>
            </a:pPr>
            <a:endParaRPr sz="2000" dirty="0"/>
          </a:p>
        </p:txBody>
      </p:sp>
      <p:pic>
        <p:nvPicPr>
          <p:cNvPr id="161" name="Shape 161"/>
          <p:cNvPicPr preferRelativeResize="0"/>
          <p:nvPr/>
        </p:nvPicPr>
        <p:blipFill>
          <a:blip r:embed="rId3">
            <a:alphaModFix/>
          </a:blip>
          <a:stretch>
            <a:fillRect/>
          </a:stretch>
        </p:blipFill>
        <p:spPr>
          <a:xfrm>
            <a:off x="4988350" y="1402375"/>
            <a:ext cx="3509625" cy="3141124"/>
          </a:xfrm>
          <a:prstGeom prst="rect">
            <a:avLst/>
          </a:prstGeom>
          <a:noFill/>
          <a:ln>
            <a:noFill/>
          </a:ln>
        </p:spPr>
      </p:pic>
      <p:sp>
        <p:nvSpPr>
          <p:cNvPr id="162" name="Shape 162"/>
          <p:cNvSpPr txBox="1"/>
          <p:nvPr/>
        </p:nvSpPr>
        <p:spPr>
          <a:xfrm>
            <a:off x="4960250" y="4474150"/>
            <a:ext cx="3565799" cy="285899"/>
          </a:xfrm>
          <a:prstGeom prst="rect">
            <a:avLst/>
          </a:prstGeom>
          <a:noFill/>
          <a:ln>
            <a:noFill/>
          </a:ln>
        </p:spPr>
        <p:txBody>
          <a:bodyPr lIns="91425" tIns="91425" rIns="91425" bIns="91425" anchor="t" anchorCtr="0">
            <a:noAutofit/>
          </a:bodyPr>
          <a:lstStyle/>
          <a:p>
            <a:pPr algn="ctr">
              <a:spcBef>
                <a:spcPts val="0"/>
              </a:spcBef>
              <a:buNone/>
            </a:pPr>
            <a:r>
              <a:rPr lang="en" sz="900" dirty="0"/>
              <a:t>Retrieved from http://blog.simcrest.com/using-maslow-s-hierarchy-of-needs-in-communications-128</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cx.images-amazon.com/images/I/41zFNv8wdy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30" y="209549"/>
            <a:ext cx="2590800" cy="38805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4090143"/>
            <a:ext cx="4913525" cy="215444"/>
          </a:xfrm>
          <a:prstGeom prst="rect">
            <a:avLst/>
          </a:prstGeom>
          <a:noFill/>
        </p:spPr>
        <p:txBody>
          <a:bodyPr wrap="none" rtlCol="0">
            <a:spAutoFit/>
          </a:bodyPr>
          <a:lstStyle/>
          <a:p>
            <a:r>
              <a:rPr lang="en-US" sz="800" dirty="0"/>
              <a:t>Retrieved from http://ecx.images-amazon.com/images/I/41zFNv8wdyL._SY344_BO1,204,203,200_.jpg </a:t>
            </a:r>
          </a:p>
        </p:txBody>
      </p:sp>
      <p:sp>
        <p:nvSpPr>
          <p:cNvPr id="3" name="TextBox 2"/>
          <p:cNvSpPr txBox="1"/>
          <p:nvPr/>
        </p:nvSpPr>
        <p:spPr>
          <a:xfrm>
            <a:off x="3581400" y="1349626"/>
            <a:ext cx="4953000" cy="2031325"/>
          </a:xfrm>
          <a:prstGeom prst="rect">
            <a:avLst/>
          </a:prstGeom>
          <a:noFill/>
        </p:spPr>
        <p:txBody>
          <a:bodyPr wrap="square" rtlCol="0">
            <a:spAutoFit/>
          </a:bodyPr>
          <a:lstStyle/>
          <a:p>
            <a:r>
              <a:rPr lang="en-US" sz="1600" dirty="0" smtClean="0"/>
              <a:t>“Compelling stories of ten young people whose lives are full of promise, but who face economic and social barriers stemming from the disruptions of foster care. Illustrates the need for providing youth in foster care the same opportunities on the road to adulthood that most of our youth take for </a:t>
            </a:r>
            <a:r>
              <a:rPr lang="en-US" sz="1600" dirty="0"/>
              <a:t>granted.” (Shirk &amp; Stangler, </a:t>
            </a:r>
            <a:r>
              <a:rPr lang="en-US" sz="1600" dirty="0" smtClean="0"/>
              <a:t>2004)</a:t>
            </a:r>
            <a:endParaRPr lang="en-US" sz="1600" dirty="0"/>
          </a:p>
          <a:p>
            <a:endParaRPr lang="en-US" dirty="0"/>
          </a:p>
        </p:txBody>
      </p:sp>
    </p:spTree>
    <p:extLst>
      <p:ext uri="{BB962C8B-B14F-4D97-AF65-F5344CB8AC3E}">
        <p14:creationId xmlns:p14="http://schemas.microsoft.com/office/powerpoint/2010/main" val="44951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Occupational Injustice</a:t>
            </a:r>
          </a:p>
        </p:txBody>
      </p:sp>
      <p:sp>
        <p:nvSpPr>
          <p:cNvPr id="168" name="Shape 168"/>
          <p:cNvSpPr txBox="1">
            <a:spLocks noGrp="1"/>
          </p:cNvSpPr>
          <p:nvPr>
            <p:ph type="body" idx="1"/>
          </p:nvPr>
        </p:nvSpPr>
        <p:spPr>
          <a:xfrm>
            <a:off x="49700" y="1352550"/>
            <a:ext cx="9007199" cy="3741324"/>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Arial"/>
              <a:buChar char="●"/>
            </a:pPr>
            <a:r>
              <a:rPr lang="en" sz="1800" b="1" dirty="0"/>
              <a:t>Apartheid</a:t>
            </a:r>
            <a:r>
              <a:rPr lang="en" sz="1800" dirty="0"/>
              <a:t>: too systematic/formalized</a:t>
            </a:r>
          </a:p>
          <a:p>
            <a:pPr marL="457200" lvl="0" indent="-342900" rtl="0">
              <a:spcBef>
                <a:spcPts val="0"/>
              </a:spcBef>
              <a:buClr>
                <a:schemeClr val="dk2"/>
              </a:buClr>
              <a:buSzPct val="100000"/>
              <a:buFont typeface="Arial"/>
              <a:buChar char="●"/>
            </a:pPr>
            <a:r>
              <a:rPr lang="en" sz="1800" dirty="0"/>
              <a:t>***</a:t>
            </a:r>
            <a:r>
              <a:rPr lang="en" sz="1800" b="1" dirty="0"/>
              <a:t>Deprivation</a:t>
            </a:r>
            <a:r>
              <a:rPr lang="en" sz="1800" dirty="0"/>
              <a:t>: </a:t>
            </a:r>
            <a:r>
              <a:rPr lang="en" sz="1800" dirty="0" smtClean="0"/>
              <a:t>“...a state </a:t>
            </a:r>
            <a:r>
              <a:rPr lang="en" sz="1800" dirty="0"/>
              <a:t>of preclusion from engagement in occupations of necessity and/or meaning due to factors that stand outside of the immediate control of the individual” which causes “pervasive and long-term effects on individuals and can also have significant health implications”</a:t>
            </a:r>
          </a:p>
          <a:p>
            <a:pPr marL="457200" lvl="0" indent="-342900" rtl="0">
              <a:spcBef>
                <a:spcPts val="0"/>
              </a:spcBef>
              <a:buClr>
                <a:schemeClr val="dk2"/>
              </a:buClr>
              <a:buSzPct val="100000"/>
              <a:buFont typeface="Arial"/>
              <a:buChar char="●"/>
            </a:pPr>
            <a:r>
              <a:rPr lang="en" sz="1800" b="1" dirty="0"/>
              <a:t>Alienation</a:t>
            </a:r>
            <a:r>
              <a:rPr lang="en" sz="1800" dirty="0"/>
              <a:t>: “...prolonged experience of disconnectedness, isolation, emptiness, lack of sense of identity…” </a:t>
            </a:r>
          </a:p>
          <a:p>
            <a:pPr marL="457200" lvl="0" indent="-342900" rtl="0">
              <a:spcBef>
                <a:spcPts val="0"/>
              </a:spcBef>
              <a:buClr>
                <a:schemeClr val="dk2"/>
              </a:buClr>
              <a:buSzPct val="100000"/>
              <a:buFont typeface="Arial"/>
              <a:buChar char="●"/>
            </a:pPr>
            <a:r>
              <a:rPr lang="en" sz="1800" b="1" dirty="0"/>
              <a:t>Marginalization</a:t>
            </a:r>
            <a:r>
              <a:rPr lang="en" sz="1800" dirty="0"/>
              <a:t>: “...results from informal norms and expectations…” </a:t>
            </a:r>
          </a:p>
          <a:p>
            <a:pPr marL="457200" lvl="0" indent="-342900" rtl="0">
              <a:spcBef>
                <a:spcPts val="0"/>
              </a:spcBef>
              <a:buClr>
                <a:schemeClr val="dk2"/>
              </a:buClr>
              <a:buSzPct val="100000"/>
              <a:buFont typeface="Arial"/>
              <a:buChar char="●"/>
            </a:pPr>
            <a:r>
              <a:rPr lang="en" sz="1800" b="1" dirty="0"/>
              <a:t>Imbalance</a:t>
            </a:r>
            <a:r>
              <a:rPr lang="en" sz="1800" dirty="0"/>
              <a:t>: societal level (not offered as many options for occupational engagement as same-aged peers), personal level (“excessive amount of time spent occupied in one area of life at the expense of others,” i.e. working too much to try to save for emancipation, spending time adjusting to new homes</a:t>
            </a:r>
            <a:r>
              <a:rPr lang="en" sz="1800" dirty="0" smtClean="0"/>
              <a:t>)</a:t>
            </a:r>
            <a:br>
              <a:rPr lang="en" sz="1800" dirty="0" smtClean="0"/>
            </a:br>
            <a:r>
              <a:rPr lang="en" sz="1800" dirty="0"/>
              <a:t>	</a:t>
            </a:r>
            <a:r>
              <a:rPr lang="en" sz="1800" dirty="0" smtClean="0"/>
              <a:t>					</a:t>
            </a:r>
            <a:r>
              <a:rPr lang="en" sz="1400" dirty="0" smtClean="0"/>
              <a:t>(</a:t>
            </a:r>
            <a:r>
              <a:rPr lang="en" sz="1400" dirty="0"/>
              <a:t>Durocher, Gibson, &amp; Rappolt, 2013)</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Occupational Engagement</a:t>
            </a:r>
          </a:p>
        </p:txBody>
      </p:sp>
      <p:sp>
        <p:nvSpPr>
          <p:cNvPr id="174" name="Shape 174"/>
          <p:cNvSpPr txBox="1">
            <a:spLocks noGrp="1"/>
          </p:cNvSpPr>
          <p:nvPr>
            <p:ph type="body" idx="1"/>
          </p:nvPr>
        </p:nvSpPr>
        <p:spPr>
          <a:xfrm>
            <a:off x="308125" y="1460500"/>
            <a:ext cx="8378700" cy="3465299"/>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Arial"/>
              <a:buChar char="●"/>
            </a:pPr>
            <a:r>
              <a:rPr lang="en" sz="1800" dirty="0"/>
              <a:t>Commonly, foster care youth have </a:t>
            </a:r>
            <a:r>
              <a:rPr lang="en" sz="1800" dirty="0" smtClean="0"/>
              <a:t>decreased </a:t>
            </a:r>
            <a:r>
              <a:rPr lang="en" sz="1800" dirty="0"/>
              <a:t>opportunity and resources in all aspects</a:t>
            </a:r>
          </a:p>
          <a:p>
            <a:pPr marL="914400" lvl="1" indent="-342900" rtl="0">
              <a:spcBef>
                <a:spcPts val="0"/>
              </a:spcBef>
              <a:buClr>
                <a:schemeClr val="dk2"/>
              </a:buClr>
              <a:buSzPct val="100000"/>
              <a:buFont typeface="Courier New"/>
              <a:buChar char="o"/>
            </a:pPr>
            <a:r>
              <a:rPr lang="en" sz="1800" dirty="0"/>
              <a:t>Need assistance to further engage in:</a:t>
            </a:r>
          </a:p>
          <a:p>
            <a:pPr marL="1371600" lvl="2" indent="-342900" rtl="0">
              <a:spcBef>
                <a:spcPts val="0"/>
              </a:spcBef>
              <a:buClr>
                <a:schemeClr val="dk2"/>
              </a:buClr>
              <a:buSzPct val="100000"/>
              <a:buFont typeface="Wingdings"/>
              <a:buChar char="§"/>
            </a:pPr>
            <a:r>
              <a:rPr lang="en" sz="1800" dirty="0"/>
              <a:t>School life</a:t>
            </a:r>
          </a:p>
          <a:p>
            <a:pPr marL="1371600" lvl="2" indent="-342900" rtl="0">
              <a:spcBef>
                <a:spcPts val="0"/>
              </a:spcBef>
              <a:buClr>
                <a:schemeClr val="dk2"/>
              </a:buClr>
              <a:buSzPct val="100000"/>
              <a:buFont typeface="Wingdings"/>
              <a:buChar char="§"/>
            </a:pPr>
            <a:r>
              <a:rPr lang="en" sz="1800" dirty="0"/>
              <a:t>Cultural and natural resources and opportunities</a:t>
            </a:r>
          </a:p>
          <a:p>
            <a:pPr marL="1371600" lvl="2" indent="-342900" rtl="0">
              <a:spcBef>
                <a:spcPts val="0"/>
              </a:spcBef>
              <a:buClr>
                <a:schemeClr val="dk2"/>
              </a:buClr>
              <a:buSzPct val="100000"/>
              <a:buFont typeface="Wingdings"/>
              <a:buChar char="§"/>
            </a:pPr>
            <a:r>
              <a:rPr lang="en" sz="1800" dirty="0"/>
              <a:t>Applying and remaining in college</a:t>
            </a:r>
          </a:p>
          <a:p>
            <a:pPr marL="1371600" lvl="2" indent="-342900" rtl="0">
              <a:spcBef>
                <a:spcPts val="0"/>
              </a:spcBef>
              <a:buClr>
                <a:schemeClr val="dk2"/>
              </a:buClr>
              <a:buSzPct val="100000"/>
              <a:buFont typeface="Wingdings"/>
              <a:buChar char="§"/>
            </a:pPr>
            <a:r>
              <a:rPr lang="en" sz="1800" dirty="0"/>
              <a:t>Employment</a:t>
            </a:r>
          </a:p>
          <a:p>
            <a:pPr marL="1371600" lvl="2" indent="-342900" rtl="0">
              <a:spcBef>
                <a:spcPts val="0"/>
              </a:spcBef>
              <a:buClr>
                <a:schemeClr val="dk2"/>
              </a:buClr>
              <a:buSzPct val="100000"/>
              <a:buFont typeface="Wingdings"/>
              <a:buChar char="§"/>
            </a:pPr>
            <a:r>
              <a:rPr lang="en" sz="1800" dirty="0"/>
              <a:t>Housing</a:t>
            </a:r>
          </a:p>
          <a:p>
            <a:pPr marL="1371600" lvl="2" indent="-342900" rtl="0">
              <a:spcBef>
                <a:spcPts val="0"/>
              </a:spcBef>
              <a:buClr>
                <a:schemeClr val="dk2"/>
              </a:buClr>
              <a:buSzPct val="100000"/>
              <a:buFont typeface="Wingdings"/>
              <a:buChar char="§"/>
            </a:pPr>
            <a:r>
              <a:rPr lang="en" sz="1800" dirty="0"/>
              <a:t>Health care</a:t>
            </a:r>
          </a:p>
          <a:p>
            <a:pPr marL="1371600" lvl="2" indent="-342900" rtl="0">
              <a:spcBef>
                <a:spcPts val="0"/>
              </a:spcBef>
              <a:buClr>
                <a:schemeClr val="dk2"/>
              </a:buClr>
              <a:buSzPct val="100000"/>
              <a:buFont typeface="Wingdings"/>
              <a:buChar char="§"/>
            </a:pPr>
            <a:r>
              <a:rPr lang="en" sz="1800" dirty="0"/>
              <a:t>Personal/community engagement</a:t>
            </a:r>
          </a:p>
          <a:p>
            <a:pPr marL="1828800" lvl="3" indent="-342900" rtl="0">
              <a:spcBef>
                <a:spcPts val="0"/>
              </a:spcBef>
              <a:buClr>
                <a:schemeClr val="dk2"/>
              </a:buClr>
              <a:buSzPct val="60000"/>
              <a:buFont typeface="Arial"/>
              <a:buChar char="●"/>
            </a:pPr>
            <a:r>
              <a:rPr lang="en" dirty="0"/>
              <a:t>M</a:t>
            </a:r>
            <a:r>
              <a:rPr lang="en" sz="1800" dirty="0"/>
              <a:t>entoring</a:t>
            </a:r>
          </a:p>
          <a:p>
            <a:pPr marL="5486400" indent="457200">
              <a:spcBef>
                <a:spcPts val="0"/>
              </a:spcBef>
              <a:buNone/>
            </a:pPr>
            <a:r>
              <a:rPr lang="en" sz="1400" dirty="0"/>
              <a:t>(Shirk </a:t>
            </a:r>
            <a:r>
              <a:rPr lang="en" sz="1400" dirty="0" smtClean="0"/>
              <a:t>&amp; Stangler</a:t>
            </a:r>
            <a:r>
              <a:rPr lang="en" sz="1400" dirty="0"/>
              <a:t>, 2004)</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5977"/>
            <a:ext cx="8534400" cy="1141499"/>
          </a:xfrm>
        </p:spPr>
        <p:txBody>
          <a:bodyPr/>
          <a:lstStyle/>
          <a:p>
            <a:r>
              <a:rPr lang="en-US" dirty="0" smtClean="0"/>
              <a:t>“The Cost of Doing Nothing”</a:t>
            </a:r>
            <a:endParaRPr lang="en-US" dirty="0"/>
          </a:p>
        </p:txBody>
      </p:sp>
      <p:sp>
        <p:nvSpPr>
          <p:cNvPr id="3" name="Text Placeholder 2"/>
          <p:cNvSpPr>
            <a:spLocks noGrp="1"/>
          </p:cNvSpPr>
          <p:nvPr>
            <p:ph type="body" idx="1"/>
          </p:nvPr>
        </p:nvSpPr>
        <p:spPr>
          <a:xfrm>
            <a:off x="0" y="1409700"/>
            <a:ext cx="4419600" cy="3733800"/>
          </a:xfrm>
        </p:spPr>
        <p:txBody>
          <a:bodyPr/>
          <a:lstStyle/>
          <a:p>
            <a:pPr marL="342900" indent="-342900">
              <a:buFont typeface="Arial" panose="020B0604020202020204" pitchFamily="34" charset="0"/>
              <a:buChar char="•"/>
            </a:pPr>
            <a:r>
              <a:rPr lang="en-US" sz="1800" dirty="0" smtClean="0"/>
              <a:t>“A </a:t>
            </a:r>
            <a:r>
              <a:rPr lang="en-US" sz="1800" dirty="0"/>
              <a:t>study issued in May 2013 by the Jim Casey Youth Opportunities Initiative -- and illustrated in a new infographic -- shows that, on average, for every young person who ages out of foster care, taxpayers and communities pay $300,000 in social costs like public assistance, incarceration, and lost wages to a community over that person's lifetime</a:t>
            </a:r>
            <a:r>
              <a:rPr lang="en-US" sz="1800" dirty="0" smtClean="0"/>
              <a:t>.” (Stangler, 2013) </a:t>
            </a:r>
          </a:p>
          <a:p>
            <a:pPr marL="342900" indent="-342900">
              <a:buFont typeface="Arial" panose="020B0604020202020204" pitchFamily="34" charset="0"/>
              <a:buChar char="•"/>
            </a:pPr>
            <a:r>
              <a:rPr lang="en-US" sz="1800" i="1" dirty="0" smtClean="0"/>
              <a:t>That</a:t>
            </a:r>
            <a:r>
              <a:rPr lang="en-US" sz="1800" i="1" dirty="0"/>
              <a:t> </a:t>
            </a:r>
            <a:r>
              <a:rPr lang="en-US" sz="1800" i="1" dirty="0" smtClean="0"/>
              <a:t>is a projected $8 billion in social costs every year</a:t>
            </a:r>
            <a:endParaRPr lang="en-US" sz="1800"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1409700"/>
            <a:ext cx="3135351"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hape 162"/>
          <p:cNvSpPr txBox="1"/>
          <p:nvPr/>
        </p:nvSpPr>
        <p:spPr>
          <a:xfrm>
            <a:off x="7591673" y="2647950"/>
            <a:ext cx="1476127" cy="1219200"/>
          </a:xfrm>
          <a:prstGeom prst="rect">
            <a:avLst/>
          </a:prstGeom>
          <a:noFill/>
          <a:ln>
            <a:noFill/>
          </a:ln>
        </p:spPr>
        <p:txBody>
          <a:bodyPr lIns="91425" tIns="91425" rIns="91425" bIns="91425" anchor="t" anchorCtr="0">
            <a:noAutofit/>
          </a:bodyPr>
          <a:lstStyle/>
          <a:p>
            <a:pPr algn="ctr"/>
            <a:r>
              <a:rPr lang="en" sz="900" dirty="0"/>
              <a:t>Retrieved </a:t>
            </a:r>
            <a:r>
              <a:rPr lang="en" sz="900" dirty="0" smtClean="0"/>
              <a:t>from </a:t>
            </a:r>
            <a:r>
              <a:rPr lang="en-US" sz="900" dirty="0" smtClean="0"/>
              <a:t>http</a:t>
            </a:r>
            <a:r>
              <a:rPr lang="en-US" sz="900" dirty="0"/>
              <a:t>://www.jimcaseyyouth.org/sites/default/files/SuccessBeyond18InfographicHandout.pdf</a:t>
            </a:r>
            <a:r>
              <a:rPr lang="en" sz="900" dirty="0" smtClean="0"/>
              <a:t> </a:t>
            </a:r>
            <a:endParaRPr lang="en" sz="900" dirty="0"/>
          </a:p>
        </p:txBody>
      </p:sp>
    </p:spTree>
    <p:extLst>
      <p:ext uri="{BB962C8B-B14F-4D97-AF65-F5344CB8AC3E}">
        <p14:creationId xmlns:p14="http://schemas.microsoft.com/office/powerpoint/2010/main" val="4201818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3325"/>
            <a:ext cx="8229600" cy="926825"/>
          </a:xfrm>
          <a:prstGeom prst="rect">
            <a:avLst/>
          </a:prstGeom>
        </p:spPr>
        <p:txBody>
          <a:bodyPr lIns="91425" tIns="91425" rIns="91425" bIns="91425" anchor="b" anchorCtr="0">
            <a:noAutofit/>
          </a:bodyPr>
          <a:lstStyle/>
          <a:p>
            <a:pPr>
              <a:spcBef>
                <a:spcPts val="0"/>
              </a:spcBef>
              <a:buNone/>
            </a:pPr>
            <a:r>
              <a:rPr lang="en" sz="3600" dirty="0"/>
              <a:t>Vital Needs to Support Transitions</a:t>
            </a:r>
          </a:p>
        </p:txBody>
      </p:sp>
      <p:sp>
        <p:nvSpPr>
          <p:cNvPr id="180" name="Shape 180"/>
          <p:cNvSpPr txBox="1">
            <a:spLocks noGrp="1"/>
          </p:cNvSpPr>
          <p:nvPr>
            <p:ph type="body" idx="1"/>
          </p:nvPr>
        </p:nvSpPr>
        <p:spPr>
          <a:xfrm>
            <a:off x="205050" y="1398375"/>
            <a:ext cx="8733899" cy="3465299"/>
          </a:xfrm>
          <a:prstGeom prst="rect">
            <a:avLst/>
          </a:prstGeom>
        </p:spPr>
        <p:txBody>
          <a:bodyPr lIns="91425" tIns="91425" rIns="91425" bIns="91425" anchor="t" anchorCtr="0">
            <a:noAutofit/>
          </a:bodyPr>
          <a:lstStyle/>
          <a:p>
            <a:pPr marL="457200" lvl="0" indent="-355600" rtl="0">
              <a:lnSpc>
                <a:spcPct val="115000"/>
              </a:lnSpc>
              <a:spcBef>
                <a:spcPts val="0"/>
              </a:spcBef>
              <a:buClr>
                <a:schemeClr val="dk2"/>
              </a:buClr>
              <a:buSzPct val="100000"/>
              <a:buFont typeface="Arial"/>
              <a:buChar char="●"/>
            </a:pPr>
            <a:r>
              <a:rPr lang="en" sz="2000" dirty="0"/>
              <a:t>Facilitate meaningful relationships/mentorships</a:t>
            </a:r>
          </a:p>
          <a:p>
            <a:pPr marL="457200" lvl="0" indent="-355600" rtl="0">
              <a:lnSpc>
                <a:spcPct val="115000"/>
              </a:lnSpc>
              <a:spcBef>
                <a:spcPts val="0"/>
              </a:spcBef>
              <a:buClr>
                <a:schemeClr val="dk2"/>
              </a:buClr>
              <a:buSzPct val="100000"/>
              <a:buFont typeface="Arial"/>
              <a:buChar char="●"/>
            </a:pPr>
            <a:r>
              <a:rPr lang="en" sz="2000" dirty="0"/>
              <a:t>Involve youth in planning their futures</a:t>
            </a:r>
          </a:p>
          <a:p>
            <a:pPr marL="457200" lvl="0" indent="-355600" rtl="0">
              <a:lnSpc>
                <a:spcPct val="115000"/>
              </a:lnSpc>
              <a:spcBef>
                <a:spcPts val="0"/>
              </a:spcBef>
              <a:buClr>
                <a:schemeClr val="dk2"/>
              </a:buClr>
              <a:buSzPct val="100000"/>
              <a:buFont typeface="Arial"/>
              <a:buChar char="●"/>
            </a:pPr>
            <a:r>
              <a:rPr lang="en" sz="2000" dirty="0"/>
              <a:t>Minimize moves (homes and schools)</a:t>
            </a:r>
          </a:p>
          <a:p>
            <a:pPr marL="457200" lvl="0" indent="-355600" rtl="0">
              <a:lnSpc>
                <a:spcPct val="115000"/>
              </a:lnSpc>
              <a:spcBef>
                <a:spcPts val="0"/>
              </a:spcBef>
              <a:buClr>
                <a:schemeClr val="dk2"/>
              </a:buClr>
              <a:buSzPct val="100000"/>
              <a:buFont typeface="Arial"/>
              <a:buChar char="●"/>
            </a:pPr>
            <a:r>
              <a:rPr lang="en" sz="2000" dirty="0"/>
              <a:t>Raise your expectations</a:t>
            </a:r>
          </a:p>
          <a:p>
            <a:pPr marL="457200" lvl="0" indent="-355600" rtl="0">
              <a:lnSpc>
                <a:spcPct val="115000"/>
              </a:lnSpc>
              <a:spcBef>
                <a:spcPts val="0"/>
              </a:spcBef>
              <a:buClr>
                <a:schemeClr val="dk2"/>
              </a:buClr>
              <a:buSzPct val="100000"/>
              <a:buFont typeface="Arial"/>
              <a:buChar char="●"/>
            </a:pPr>
            <a:r>
              <a:rPr lang="en" sz="2000" dirty="0"/>
              <a:t>Recognize the potential pull of </a:t>
            </a:r>
            <a:r>
              <a:rPr lang="en" sz="2000" dirty="0">
                <a:solidFill>
                  <a:schemeClr val="bg2"/>
                </a:solidFill>
              </a:rPr>
              <a:t>family</a:t>
            </a:r>
          </a:p>
          <a:p>
            <a:pPr marL="457200" lvl="0" indent="-355600" rtl="0">
              <a:lnSpc>
                <a:spcPct val="115000"/>
              </a:lnSpc>
              <a:spcBef>
                <a:spcPts val="0"/>
              </a:spcBef>
              <a:buClr>
                <a:schemeClr val="dk2"/>
              </a:buClr>
              <a:buSzPct val="100000"/>
              <a:buFont typeface="Arial"/>
              <a:buChar char="●"/>
            </a:pPr>
            <a:r>
              <a:rPr lang="en" sz="2000" dirty="0"/>
              <a:t>Provide vital records &amp; identification </a:t>
            </a:r>
          </a:p>
          <a:p>
            <a:pPr marL="457200" lvl="0" indent="-355600" rtl="0">
              <a:lnSpc>
                <a:spcPct val="115000"/>
              </a:lnSpc>
              <a:spcBef>
                <a:spcPts val="0"/>
              </a:spcBef>
              <a:buClr>
                <a:schemeClr val="dk2"/>
              </a:buClr>
              <a:buSzPct val="100000"/>
              <a:buFont typeface="Arial"/>
              <a:buChar char="●"/>
            </a:pPr>
            <a:r>
              <a:rPr lang="en" sz="2000" dirty="0"/>
              <a:t>Make life skills training meaningful (home management, financial management, health &amp; wellness, career and education counseling)</a:t>
            </a:r>
          </a:p>
          <a:p>
            <a:pPr marL="457200" lvl="0" indent="-355600" rtl="0">
              <a:lnSpc>
                <a:spcPct val="115000"/>
              </a:lnSpc>
              <a:spcBef>
                <a:spcPts val="0"/>
              </a:spcBef>
              <a:buClr>
                <a:schemeClr val="dk2"/>
              </a:buClr>
              <a:buSzPct val="100000"/>
              <a:buFont typeface="Arial"/>
              <a:buChar char="●"/>
            </a:pPr>
            <a:r>
              <a:rPr lang="en" sz="2000" dirty="0"/>
              <a:t>Help adolescents establish savings &amp; plans</a:t>
            </a:r>
          </a:p>
          <a:p>
            <a:pPr lvl="0">
              <a:lnSpc>
                <a:spcPct val="115000"/>
              </a:lnSpc>
              <a:spcBef>
                <a:spcPts val="0"/>
              </a:spcBef>
              <a:buNone/>
            </a:pPr>
            <a:r>
              <a:rPr lang="en" sz="1400" dirty="0"/>
              <a:t>						</a:t>
            </a:r>
            <a:r>
              <a:rPr lang="en" sz="1400" dirty="0" smtClean="0">
                <a:solidFill>
                  <a:schemeClr val="bg2"/>
                </a:solidFill>
              </a:rPr>
              <a:t>(</a:t>
            </a:r>
            <a:r>
              <a:rPr lang="en" sz="1400" dirty="0">
                <a:solidFill>
                  <a:schemeClr val="bg2"/>
                </a:solidFill>
              </a:rPr>
              <a:t>Shirk </a:t>
            </a:r>
            <a:r>
              <a:rPr lang="en" sz="1400" dirty="0" smtClean="0">
                <a:solidFill>
                  <a:schemeClr val="bg2"/>
                </a:solidFill>
              </a:rPr>
              <a:t>&amp; Stangler</a:t>
            </a:r>
            <a:r>
              <a:rPr lang="en" sz="1400" dirty="0">
                <a:solidFill>
                  <a:schemeClr val="bg2"/>
                </a:solidFill>
              </a:rPr>
              <a:t>, 2004, p. 262)</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236050" y="205975"/>
            <a:ext cx="8450700" cy="1141499"/>
          </a:xfrm>
          <a:prstGeom prst="rect">
            <a:avLst/>
          </a:prstGeom>
        </p:spPr>
        <p:txBody>
          <a:bodyPr lIns="91425" tIns="91425" rIns="91425" bIns="91425" anchor="b" anchorCtr="0">
            <a:noAutofit/>
          </a:bodyPr>
          <a:lstStyle/>
          <a:p>
            <a:pPr>
              <a:spcBef>
                <a:spcPts val="0"/>
              </a:spcBef>
              <a:buNone/>
            </a:pPr>
            <a:r>
              <a:rPr lang="en" dirty="0" smtClean="0"/>
              <a:t>What Needs to Change?</a:t>
            </a:r>
            <a:endParaRPr lang="en" dirty="0"/>
          </a:p>
        </p:txBody>
      </p:sp>
      <p:sp>
        <p:nvSpPr>
          <p:cNvPr id="186" name="Shape 186"/>
          <p:cNvSpPr txBox="1">
            <a:spLocks noGrp="1"/>
          </p:cNvSpPr>
          <p:nvPr>
            <p:ph type="body" idx="1"/>
          </p:nvPr>
        </p:nvSpPr>
        <p:spPr>
          <a:xfrm>
            <a:off x="125" y="1428750"/>
            <a:ext cx="9144000" cy="3714524"/>
          </a:xfrm>
          <a:prstGeom prst="rect">
            <a:avLst/>
          </a:prstGeom>
        </p:spPr>
        <p:txBody>
          <a:bodyPr lIns="91425" tIns="91425" rIns="91425" bIns="91425" anchor="t" anchorCtr="0">
            <a:noAutofit/>
          </a:bodyPr>
          <a:lstStyle/>
          <a:p>
            <a:pPr marL="457200" lvl="0" indent="-355600" rtl="0">
              <a:spcBef>
                <a:spcPts val="0"/>
              </a:spcBef>
              <a:buClr>
                <a:srgbClr val="000000"/>
              </a:buClr>
              <a:buSzPct val="100000"/>
              <a:buFont typeface="Arial"/>
              <a:buChar char="●"/>
            </a:pPr>
            <a:r>
              <a:rPr lang="en" sz="2000" dirty="0">
                <a:solidFill>
                  <a:schemeClr val="bg2"/>
                </a:solidFill>
              </a:rPr>
              <a:t>Youth need families and stability</a:t>
            </a:r>
          </a:p>
          <a:p>
            <a:pPr marL="457200" lvl="0" indent="-355600" rtl="0">
              <a:spcBef>
                <a:spcPts val="0"/>
              </a:spcBef>
              <a:buClr>
                <a:srgbClr val="000000"/>
              </a:buClr>
              <a:buSzPct val="100000"/>
              <a:buFont typeface="Arial"/>
              <a:buChar char="●"/>
            </a:pPr>
            <a:r>
              <a:rPr lang="en" sz="2000" dirty="0">
                <a:solidFill>
                  <a:schemeClr val="bg2"/>
                </a:solidFill>
              </a:rPr>
              <a:t>18 is too young (raise the age of emancipation to 21 nationwide)</a:t>
            </a:r>
          </a:p>
          <a:p>
            <a:pPr marL="457200" lvl="0" indent="-355600" rtl="0">
              <a:spcBef>
                <a:spcPts val="0"/>
              </a:spcBef>
              <a:buClr>
                <a:srgbClr val="000000"/>
              </a:buClr>
              <a:buSzPct val="100000"/>
              <a:buFont typeface="Arial"/>
              <a:buChar char="●"/>
            </a:pPr>
            <a:r>
              <a:rPr lang="en" sz="2000" dirty="0">
                <a:solidFill>
                  <a:schemeClr val="bg2"/>
                </a:solidFill>
              </a:rPr>
              <a:t>Programs are not </a:t>
            </a:r>
            <a:r>
              <a:rPr lang="en" sz="2000" dirty="0" smtClean="0">
                <a:solidFill>
                  <a:schemeClr val="bg2"/>
                </a:solidFill>
              </a:rPr>
              <a:t>well-known </a:t>
            </a:r>
            <a:r>
              <a:rPr lang="en" sz="2000" dirty="0">
                <a:solidFill>
                  <a:schemeClr val="bg2"/>
                </a:solidFill>
              </a:rPr>
              <a:t>and vary </a:t>
            </a:r>
            <a:r>
              <a:rPr lang="en" sz="2000" dirty="0" smtClean="0">
                <a:solidFill>
                  <a:schemeClr val="bg2"/>
                </a:solidFill>
              </a:rPr>
              <a:t>between states</a:t>
            </a:r>
            <a:endParaRPr lang="en" sz="2000" dirty="0">
              <a:solidFill>
                <a:schemeClr val="bg2"/>
              </a:solidFill>
            </a:endParaRPr>
          </a:p>
          <a:p>
            <a:pPr lvl="0" rtl="0">
              <a:spcBef>
                <a:spcPts val="0"/>
              </a:spcBef>
              <a:buNone/>
            </a:pPr>
            <a:r>
              <a:rPr lang="en" sz="2000" dirty="0">
                <a:solidFill>
                  <a:schemeClr val="bg2"/>
                </a:solidFill>
              </a:rPr>
              <a:t>							</a:t>
            </a:r>
            <a:r>
              <a:rPr lang="en" sz="1400" dirty="0">
                <a:solidFill>
                  <a:schemeClr val="bg2"/>
                </a:solidFill>
              </a:rPr>
              <a:t>(Shirk </a:t>
            </a:r>
            <a:r>
              <a:rPr lang="en" sz="1400" dirty="0" smtClean="0">
                <a:solidFill>
                  <a:schemeClr val="bg2"/>
                </a:solidFill>
              </a:rPr>
              <a:t>&amp; Stangler</a:t>
            </a:r>
            <a:r>
              <a:rPr lang="en" sz="1400" dirty="0">
                <a:solidFill>
                  <a:schemeClr val="bg2"/>
                </a:solidFill>
              </a:rPr>
              <a:t>, 2004</a:t>
            </a:r>
            <a:r>
              <a:rPr lang="en" sz="1400" dirty="0" smtClean="0">
                <a:solidFill>
                  <a:schemeClr val="bg2"/>
                </a:solidFill>
              </a:rPr>
              <a:t>)</a:t>
            </a:r>
          </a:p>
          <a:p>
            <a:pPr lvl="0" rtl="0">
              <a:spcBef>
                <a:spcPts val="0"/>
              </a:spcBef>
              <a:buNone/>
            </a:pPr>
            <a:endParaRPr lang="en" sz="1400" dirty="0">
              <a:solidFill>
                <a:schemeClr val="bg2"/>
              </a:solidFill>
            </a:endParaRPr>
          </a:p>
          <a:p>
            <a:pPr marL="457200" lvl="0" indent="-355600" rtl="0">
              <a:spcBef>
                <a:spcPts val="0"/>
              </a:spcBef>
              <a:buClr>
                <a:srgbClr val="000000"/>
              </a:buClr>
              <a:buSzPct val="100000"/>
              <a:buFont typeface="Arial"/>
              <a:buChar char="●"/>
            </a:pPr>
            <a:r>
              <a:rPr lang="en" sz="2000" dirty="0">
                <a:solidFill>
                  <a:schemeClr val="bg2"/>
                </a:solidFill>
              </a:rPr>
              <a:t>Youth need influential and consistent mentors</a:t>
            </a:r>
          </a:p>
          <a:p>
            <a:pPr marL="914400" lvl="1" indent="-355600" rtl="0">
              <a:spcBef>
                <a:spcPts val="0"/>
              </a:spcBef>
              <a:buClr>
                <a:srgbClr val="000000"/>
              </a:buClr>
              <a:buSzPct val="100000"/>
              <a:buFont typeface="Courier New"/>
              <a:buChar char="o"/>
            </a:pPr>
            <a:r>
              <a:rPr lang="en" sz="2000" dirty="0">
                <a:solidFill>
                  <a:schemeClr val="bg2"/>
                </a:solidFill>
              </a:rPr>
              <a:t>Importance of “natural mentors”</a:t>
            </a:r>
          </a:p>
          <a:p>
            <a:pPr marL="914400" lvl="1" indent="-355600" rtl="0">
              <a:spcBef>
                <a:spcPts val="0"/>
              </a:spcBef>
              <a:buClr>
                <a:srgbClr val="000000"/>
              </a:buClr>
              <a:buSzPct val="100000"/>
              <a:buFont typeface="Courier New"/>
              <a:buChar char="o"/>
            </a:pPr>
            <a:r>
              <a:rPr lang="en" sz="2000" dirty="0" smtClean="0">
                <a:solidFill>
                  <a:schemeClr val="bg2"/>
                </a:solidFill>
              </a:rPr>
              <a:t>Characteristics of good mentors: </a:t>
            </a:r>
            <a:r>
              <a:rPr lang="en" sz="2000" dirty="0">
                <a:solidFill>
                  <a:schemeClr val="bg2"/>
                </a:solidFill>
              </a:rPr>
              <a:t>affirmation, attention, availability, authenticity, companionship, empathy, respect, and trust</a:t>
            </a:r>
          </a:p>
          <a:p>
            <a:pPr marL="914400" lvl="1" indent="-355600" rtl="0">
              <a:spcBef>
                <a:spcPts val="0"/>
              </a:spcBef>
              <a:buClr>
                <a:srgbClr val="000000"/>
              </a:buClr>
              <a:buSzPct val="100000"/>
              <a:buFont typeface="Courier New"/>
              <a:buChar char="o"/>
            </a:pPr>
            <a:r>
              <a:rPr lang="en" sz="2000" dirty="0">
                <a:solidFill>
                  <a:schemeClr val="bg2"/>
                </a:solidFill>
              </a:rPr>
              <a:t>Instrumental/tangible support vs. emotional support</a:t>
            </a:r>
          </a:p>
          <a:p>
            <a:pPr lvl="0" rtl="0">
              <a:spcBef>
                <a:spcPts val="0"/>
              </a:spcBef>
              <a:buNone/>
            </a:pPr>
            <a:r>
              <a:rPr lang="en" sz="2000" dirty="0">
                <a:solidFill>
                  <a:schemeClr val="bg2"/>
                </a:solidFill>
              </a:rPr>
              <a:t>			 </a:t>
            </a:r>
            <a:r>
              <a:rPr lang="en" sz="2000" dirty="0" smtClean="0">
                <a:solidFill>
                  <a:schemeClr val="bg2"/>
                </a:solidFill>
              </a:rPr>
              <a:t>     </a:t>
            </a:r>
            <a:r>
              <a:rPr lang="en" sz="1400" dirty="0" smtClean="0">
                <a:solidFill>
                  <a:schemeClr val="bg2"/>
                </a:solidFill>
              </a:rPr>
              <a:t>(</a:t>
            </a:r>
            <a:r>
              <a:rPr lang="en" sz="1400" dirty="0">
                <a:solidFill>
                  <a:schemeClr val="bg2"/>
                </a:solidFill>
              </a:rPr>
              <a:t>Greeson, </a:t>
            </a:r>
            <a:r>
              <a:rPr lang="en" sz="1400" dirty="0" smtClean="0">
                <a:solidFill>
                  <a:schemeClr val="bg2"/>
                </a:solidFill>
              </a:rPr>
              <a:t>2013</a:t>
            </a:r>
            <a:r>
              <a:rPr lang="en" sz="1400" dirty="0">
                <a:solidFill>
                  <a:schemeClr val="bg2"/>
                </a:solidFill>
              </a:rPr>
              <a:t>;</a:t>
            </a:r>
            <a:r>
              <a:rPr lang="en" sz="1400" dirty="0" smtClean="0">
                <a:solidFill>
                  <a:schemeClr val="bg2"/>
                </a:solidFill>
              </a:rPr>
              <a:t> Munson</a:t>
            </a:r>
            <a:r>
              <a:rPr lang="en" sz="1400" dirty="0">
                <a:solidFill>
                  <a:schemeClr val="bg2"/>
                </a:solidFill>
              </a:rPr>
              <a:t>, Smalling, Spencer, Scott, &amp; Tracy, 2010)</a:t>
            </a:r>
          </a:p>
          <a:p>
            <a:pPr lvl="0" rtl="0">
              <a:spcBef>
                <a:spcPts val="0"/>
              </a:spcBef>
              <a:buNone/>
            </a:pPr>
            <a:endParaRPr sz="2000" dirty="0">
              <a:solidFill>
                <a:srgbClr val="000000"/>
              </a:solidFil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05975"/>
            <a:ext cx="8229600" cy="1052699"/>
          </a:xfrm>
          <a:prstGeom prst="rect">
            <a:avLst/>
          </a:prstGeom>
        </p:spPr>
        <p:txBody>
          <a:bodyPr lIns="91425" tIns="91425" rIns="91425" bIns="91425" anchor="b" anchorCtr="0">
            <a:noAutofit/>
          </a:bodyPr>
          <a:lstStyle/>
          <a:p>
            <a:pPr>
              <a:spcBef>
                <a:spcPts val="0"/>
              </a:spcBef>
              <a:buNone/>
            </a:pPr>
            <a:r>
              <a:rPr lang="en"/>
              <a:t>Aging Out in Nevada </a:t>
            </a:r>
          </a:p>
        </p:txBody>
      </p:sp>
      <p:sp>
        <p:nvSpPr>
          <p:cNvPr id="192" name="Shape 192"/>
          <p:cNvSpPr txBox="1">
            <a:spLocks noGrp="1"/>
          </p:cNvSpPr>
          <p:nvPr>
            <p:ph type="body" idx="1"/>
          </p:nvPr>
        </p:nvSpPr>
        <p:spPr>
          <a:xfrm>
            <a:off x="76200" y="1344650"/>
            <a:ext cx="8915400" cy="3798850"/>
          </a:xfrm>
          <a:prstGeom prst="rect">
            <a:avLst/>
          </a:prstGeom>
        </p:spPr>
        <p:txBody>
          <a:bodyPr lIns="91425" tIns="91425" rIns="91425" bIns="91425" anchor="t" anchorCtr="0">
            <a:noAutofit/>
          </a:bodyPr>
          <a:lstStyle/>
          <a:p>
            <a:pPr lvl="0" rtl="0">
              <a:lnSpc>
                <a:spcPct val="100000"/>
              </a:lnSpc>
              <a:spcBef>
                <a:spcPts val="0"/>
              </a:spcBef>
              <a:buNone/>
            </a:pPr>
            <a:r>
              <a:rPr lang="en" sz="2400" b="1" dirty="0">
                <a:solidFill>
                  <a:schemeClr val="bg2"/>
                </a:solidFill>
              </a:rPr>
              <a:t>Nevada Child Protective/Welfare System</a:t>
            </a:r>
          </a:p>
          <a:p>
            <a:pPr marL="457200" lvl="0" indent="-342900" rtl="0">
              <a:lnSpc>
                <a:spcPct val="100000"/>
              </a:lnSpc>
              <a:spcBef>
                <a:spcPts val="0"/>
              </a:spcBef>
              <a:buClr>
                <a:schemeClr val="dk2"/>
              </a:buClr>
              <a:buSzPct val="100000"/>
              <a:buFont typeface="Arial"/>
              <a:buChar char="●"/>
            </a:pPr>
            <a:r>
              <a:rPr lang="en" sz="1800" dirty="0">
                <a:solidFill>
                  <a:schemeClr val="bg2"/>
                </a:solidFill>
              </a:rPr>
              <a:t>Three regional / county service areas:</a:t>
            </a:r>
          </a:p>
          <a:p>
            <a:pPr marL="914400" lvl="1" indent="-342900" rtl="0">
              <a:lnSpc>
                <a:spcPct val="100000"/>
              </a:lnSpc>
              <a:spcBef>
                <a:spcPts val="0"/>
              </a:spcBef>
              <a:buClr>
                <a:schemeClr val="dk2"/>
              </a:buClr>
              <a:buSzPct val="100000"/>
              <a:buFont typeface="Arial"/>
              <a:buChar char="○"/>
            </a:pPr>
            <a:r>
              <a:rPr lang="en" sz="1800" dirty="0">
                <a:solidFill>
                  <a:schemeClr val="bg2"/>
                </a:solidFill>
              </a:rPr>
              <a:t>Rural (DCFS); Northern/Washoe(WCDSS); Southern/Clark (CCDFS)</a:t>
            </a:r>
          </a:p>
          <a:p>
            <a:pPr lvl="0" rtl="0">
              <a:spcBef>
                <a:spcPts val="0"/>
              </a:spcBef>
              <a:buClr>
                <a:srgbClr val="000000"/>
              </a:buClr>
              <a:buSzPct val="45833"/>
              <a:buNone/>
            </a:pPr>
            <a:r>
              <a:rPr lang="en" sz="2400" b="1" dirty="0">
                <a:solidFill>
                  <a:schemeClr val="bg2"/>
                </a:solidFill>
              </a:rPr>
              <a:t>Nevada Independent Living (IL) Program</a:t>
            </a:r>
          </a:p>
          <a:p>
            <a:pPr marL="457200" lvl="0" indent="-342900" rtl="0">
              <a:lnSpc>
                <a:spcPct val="115000"/>
              </a:lnSpc>
              <a:spcBef>
                <a:spcPts val="0"/>
              </a:spcBef>
              <a:buClr>
                <a:schemeClr val="dk1"/>
              </a:buClr>
              <a:buSzPct val="100000"/>
              <a:buFont typeface="Arial"/>
              <a:buChar char="●"/>
            </a:pPr>
            <a:r>
              <a:rPr lang="en" sz="1800" dirty="0">
                <a:solidFill>
                  <a:schemeClr val="bg2"/>
                </a:solidFill>
              </a:rPr>
              <a:t>Provides assistance with transitioning from foster care to self-sufficiency</a:t>
            </a:r>
          </a:p>
          <a:p>
            <a:pPr marL="457200" lvl="0" indent="-342900" rtl="0">
              <a:lnSpc>
                <a:spcPct val="115000"/>
              </a:lnSpc>
              <a:spcBef>
                <a:spcPts val="0"/>
              </a:spcBef>
              <a:buClr>
                <a:schemeClr val="dk1"/>
              </a:buClr>
              <a:buSzPct val="100000"/>
              <a:buFont typeface="Arial"/>
              <a:buChar char="●"/>
            </a:pPr>
            <a:r>
              <a:rPr lang="en" sz="1800" dirty="0">
                <a:solidFill>
                  <a:schemeClr val="bg2"/>
                </a:solidFill>
              </a:rPr>
              <a:t>Eligibility:</a:t>
            </a:r>
          </a:p>
          <a:p>
            <a:pPr marL="914400" lvl="1" indent="-342900" rtl="0">
              <a:lnSpc>
                <a:spcPct val="115000"/>
              </a:lnSpc>
              <a:spcBef>
                <a:spcPts val="0"/>
              </a:spcBef>
              <a:buClr>
                <a:schemeClr val="dk1"/>
              </a:buClr>
              <a:buSzPct val="100000"/>
              <a:buFont typeface="Arial"/>
              <a:buChar char="○"/>
            </a:pPr>
            <a:r>
              <a:rPr lang="en" sz="1800" dirty="0">
                <a:solidFill>
                  <a:schemeClr val="bg2"/>
                </a:solidFill>
              </a:rPr>
              <a:t>Anyone currently in foster care between the ages of 15 and 18</a:t>
            </a:r>
          </a:p>
          <a:p>
            <a:pPr marL="914400" lvl="1" indent="-342900" rtl="0">
              <a:lnSpc>
                <a:spcPct val="115000"/>
              </a:lnSpc>
              <a:spcBef>
                <a:spcPts val="0"/>
              </a:spcBef>
              <a:buClr>
                <a:schemeClr val="dk1"/>
              </a:buClr>
              <a:buSzPct val="100000"/>
              <a:buFont typeface="Arial"/>
              <a:buChar char="○"/>
            </a:pPr>
            <a:r>
              <a:rPr lang="en" sz="1800" dirty="0">
                <a:solidFill>
                  <a:schemeClr val="bg2"/>
                </a:solidFill>
              </a:rPr>
              <a:t>Youth who aged-out at 18 (may continue receiving services until 21)</a:t>
            </a:r>
          </a:p>
          <a:p>
            <a:pPr marL="914400" lvl="1" indent="-342900" rtl="0">
              <a:lnSpc>
                <a:spcPct val="115000"/>
              </a:lnSpc>
              <a:spcBef>
                <a:spcPts val="0"/>
              </a:spcBef>
              <a:buClr>
                <a:schemeClr val="dk1"/>
              </a:buClr>
              <a:buSzPct val="100000"/>
              <a:buFont typeface="Arial"/>
              <a:buChar char="○"/>
            </a:pPr>
            <a:r>
              <a:rPr lang="en" sz="1800" dirty="0">
                <a:solidFill>
                  <a:schemeClr val="bg2"/>
                </a:solidFill>
              </a:rPr>
              <a:t>Foster youth adopted on or after their 16th birthday</a:t>
            </a:r>
          </a:p>
          <a:p>
            <a:pPr marL="1371600" lvl="2" indent="-342900" rtl="0">
              <a:lnSpc>
                <a:spcPct val="115000"/>
              </a:lnSpc>
              <a:spcBef>
                <a:spcPts val="0"/>
              </a:spcBef>
              <a:buClr>
                <a:schemeClr val="dk1"/>
              </a:buClr>
              <a:buSzPct val="128571"/>
              <a:buFont typeface="Arial"/>
              <a:buChar char="■"/>
            </a:pPr>
            <a:r>
              <a:rPr lang="en" sz="1400" dirty="0">
                <a:solidFill>
                  <a:schemeClr val="bg2"/>
                </a:solidFill>
              </a:rPr>
              <a:t>The Fostering Connections to Success and Increasing Adoptions Act of </a:t>
            </a:r>
            <a:r>
              <a:rPr lang="en" sz="1400" dirty="0" smtClean="0">
                <a:solidFill>
                  <a:schemeClr val="bg2"/>
                </a:solidFill>
              </a:rPr>
              <a:t>2008</a:t>
            </a:r>
          </a:p>
          <a:p>
            <a:pPr marL="914400" lvl="0" indent="-342900" rtl="0">
              <a:lnSpc>
                <a:spcPct val="115000"/>
              </a:lnSpc>
              <a:spcBef>
                <a:spcPts val="0"/>
              </a:spcBef>
              <a:buClr>
                <a:schemeClr val="dk1"/>
              </a:buClr>
              <a:buSzPct val="100000"/>
              <a:buFont typeface="Courier New" panose="02070309020205020404" pitchFamily="49" charset="0"/>
              <a:buChar char="o"/>
            </a:pPr>
            <a:r>
              <a:rPr lang="en" sz="1800" dirty="0">
                <a:solidFill>
                  <a:schemeClr val="bg2"/>
                </a:solidFill>
              </a:rPr>
              <a:t>Former foster youth who aged-out in another state &amp; reside in </a:t>
            </a:r>
            <a:r>
              <a:rPr lang="en" sz="1800" dirty="0" smtClean="0">
                <a:solidFill>
                  <a:schemeClr val="bg2"/>
                </a:solidFill>
              </a:rPr>
              <a:t>Nevada</a:t>
            </a:r>
          </a:p>
          <a:p>
            <a:pPr marL="571500" lvl="0" algn="r" rtl="0">
              <a:lnSpc>
                <a:spcPct val="115000"/>
              </a:lnSpc>
              <a:spcBef>
                <a:spcPts val="0"/>
              </a:spcBef>
              <a:buClr>
                <a:schemeClr val="dk1"/>
              </a:buClr>
              <a:buSzPct val="100000"/>
            </a:pPr>
            <a:r>
              <a:rPr lang="en" sz="1200" dirty="0" smtClean="0">
                <a:solidFill>
                  <a:schemeClr val="bg2"/>
                </a:solidFill>
              </a:rPr>
              <a:t>(</a:t>
            </a:r>
            <a:r>
              <a:rPr lang="en-US" sz="1200" dirty="0" smtClean="0">
                <a:solidFill>
                  <a:schemeClr val="bg2"/>
                </a:solidFill>
              </a:rPr>
              <a:t>Nevada </a:t>
            </a:r>
            <a:r>
              <a:rPr lang="en-US" sz="1200" dirty="0">
                <a:solidFill>
                  <a:schemeClr val="bg2"/>
                </a:solidFill>
              </a:rPr>
              <a:t>Department of Health &amp; Human </a:t>
            </a:r>
            <a:r>
              <a:rPr lang="en-US" sz="1200" dirty="0" smtClean="0">
                <a:solidFill>
                  <a:schemeClr val="bg2"/>
                </a:solidFill>
              </a:rPr>
              <a:t>Services Division </a:t>
            </a:r>
            <a:r>
              <a:rPr lang="en-US" sz="1200" dirty="0">
                <a:solidFill>
                  <a:schemeClr val="bg2"/>
                </a:solidFill>
              </a:rPr>
              <a:t>of Child &amp; Family </a:t>
            </a:r>
            <a:r>
              <a:rPr lang="en-US" sz="1200" dirty="0" smtClean="0">
                <a:solidFill>
                  <a:schemeClr val="bg2"/>
                </a:solidFill>
              </a:rPr>
              <a:t>Services, n.d</a:t>
            </a:r>
            <a:r>
              <a:rPr lang="en-US" sz="1200" dirty="0">
                <a:solidFill>
                  <a:schemeClr val="bg2"/>
                </a:solidFill>
              </a:rPr>
              <a:t>.) </a:t>
            </a:r>
            <a:endParaRPr lang="en" sz="1200" dirty="0">
              <a:solidFill>
                <a:schemeClr val="bg2"/>
              </a:solidFil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05975"/>
            <a:ext cx="8229600" cy="1052699"/>
          </a:xfrm>
          <a:prstGeom prst="rect">
            <a:avLst/>
          </a:prstGeom>
        </p:spPr>
        <p:txBody>
          <a:bodyPr lIns="91425" tIns="91425" rIns="91425" bIns="91425" anchor="b" anchorCtr="0">
            <a:noAutofit/>
          </a:bodyPr>
          <a:lstStyle/>
          <a:p>
            <a:pPr lvl="0" rtl="0">
              <a:spcBef>
                <a:spcPts val="0"/>
              </a:spcBef>
              <a:buNone/>
            </a:pPr>
            <a:r>
              <a:rPr lang="en"/>
              <a:t>Aging Out in Nevada </a:t>
            </a:r>
          </a:p>
        </p:txBody>
      </p:sp>
      <p:sp>
        <p:nvSpPr>
          <p:cNvPr id="199" name="Shape 199"/>
          <p:cNvSpPr txBox="1">
            <a:spLocks noGrp="1"/>
          </p:cNvSpPr>
          <p:nvPr>
            <p:ph type="body" idx="1"/>
          </p:nvPr>
        </p:nvSpPr>
        <p:spPr>
          <a:xfrm>
            <a:off x="152400" y="1322875"/>
            <a:ext cx="8675050" cy="3650099"/>
          </a:xfrm>
          <a:prstGeom prst="rect">
            <a:avLst/>
          </a:prstGeom>
        </p:spPr>
        <p:txBody>
          <a:bodyPr lIns="91425" tIns="91425" rIns="91425" bIns="91425" anchor="t" anchorCtr="0">
            <a:noAutofit/>
          </a:bodyPr>
          <a:lstStyle/>
          <a:p>
            <a:pPr marL="457200" lvl="0" indent="-342900" rtl="0">
              <a:lnSpc>
                <a:spcPct val="115000"/>
              </a:lnSpc>
              <a:spcBef>
                <a:spcPts val="0"/>
              </a:spcBef>
              <a:buClr>
                <a:schemeClr val="dk1"/>
              </a:buClr>
              <a:buSzPct val="100000"/>
              <a:buFont typeface="Arial"/>
              <a:buChar char="●"/>
            </a:pPr>
            <a:r>
              <a:rPr lang="en" sz="1800" dirty="0">
                <a:solidFill>
                  <a:schemeClr val="dk1"/>
                </a:solidFill>
              </a:rPr>
              <a:t>Prior to 2011, Nevada foster youth had two options upon turning 18:</a:t>
            </a:r>
          </a:p>
          <a:p>
            <a:pPr marL="914400" lvl="0" indent="-317500" rtl="0">
              <a:lnSpc>
                <a:spcPct val="115000"/>
              </a:lnSpc>
              <a:spcBef>
                <a:spcPts val="0"/>
              </a:spcBef>
              <a:buClr>
                <a:schemeClr val="dk1"/>
              </a:buClr>
              <a:buSzPct val="100000"/>
              <a:buFont typeface="Arial"/>
              <a:buAutoNum type="arabicPeriod"/>
            </a:pPr>
            <a:r>
              <a:rPr lang="en" sz="1400" dirty="0">
                <a:solidFill>
                  <a:schemeClr val="dk1"/>
                </a:solidFill>
              </a:rPr>
              <a:t>Opt out of the system altogether and be completely on their own</a:t>
            </a:r>
          </a:p>
          <a:p>
            <a:pPr marL="914400" lvl="0" indent="-317500" rtl="0">
              <a:lnSpc>
                <a:spcPct val="115000"/>
              </a:lnSpc>
              <a:spcBef>
                <a:spcPts val="0"/>
              </a:spcBef>
              <a:buClr>
                <a:schemeClr val="dk1"/>
              </a:buClr>
              <a:buSzPct val="100000"/>
              <a:buFont typeface="Arial"/>
              <a:buAutoNum type="arabicPeriod"/>
            </a:pPr>
            <a:r>
              <a:rPr lang="en" sz="1400" dirty="0">
                <a:solidFill>
                  <a:schemeClr val="dk1"/>
                </a:solidFill>
              </a:rPr>
              <a:t>Stay under the court’s jurisdiction until age 19</a:t>
            </a:r>
          </a:p>
          <a:p>
            <a:pPr marL="457200" lvl="0" indent="-342900" rtl="0">
              <a:lnSpc>
                <a:spcPct val="115000"/>
              </a:lnSpc>
              <a:spcBef>
                <a:spcPts val="0"/>
              </a:spcBef>
              <a:buClr>
                <a:schemeClr val="dk1"/>
              </a:buClr>
              <a:buSzPct val="100000"/>
              <a:buFont typeface="Arial"/>
              <a:buChar char="●"/>
            </a:pPr>
            <a:r>
              <a:rPr lang="en" sz="1800" dirty="0">
                <a:solidFill>
                  <a:schemeClr val="dk1"/>
                </a:solidFill>
              </a:rPr>
              <a:t>The passage of AB350 in 2011 gave foster youth a third </a:t>
            </a:r>
            <a:r>
              <a:rPr lang="en" sz="1800" dirty="0" smtClean="0">
                <a:solidFill>
                  <a:schemeClr val="dk1"/>
                </a:solidFill>
              </a:rPr>
              <a:t>option:</a:t>
            </a:r>
            <a:endParaRPr lang="en" sz="1800" dirty="0">
              <a:solidFill>
                <a:schemeClr val="dk1"/>
              </a:solidFill>
            </a:endParaRPr>
          </a:p>
          <a:p>
            <a:pPr marL="914400" lvl="1" indent="-317500" rtl="0">
              <a:lnSpc>
                <a:spcPct val="115000"/>
              </a:lnSpc>
              <a:spcBef>
                <a:spcPts val="0"/>
              </a:spcBef>
              <a:buClr>
                <a:schemeClr val="dk1"/>
              </a:buClr>
              <a:buSzPct val="100000"/>
              <a:buFont typeface="Arial"/>
              <a:buChar char="○"/>
            </a:pPr>
            <a:r>
              <a:rPr lang="en" sz="1400" dirty="0">
                <a:solidFill>
                  <a:schemeClr val="dk1"/>
                </a:solidFill>
              </a:rPr>
              <a:t>Enroll in AB350 with access to services until age 21</a:t>
            </a:r>
          </a:p>
          <a:p>
            <a:pPr marL="914400" lvl="1" indent="-317500" rtl="0">
              <a:lnSpc>
                <a:spcPct val="115000"/>
              </a:lnSpc>
              <a:spcBef>
                <a:spcPts val="0"/>
              </a:spcBef>
              <a:buClr>
                <a:schemeClr val="dk1"/>
              </a:buClr>
              <a:buSzPct val="100000"/>
              <a:buFont typeface="Arial"/>
              <a:buChar char="○"/>
            </a:pPr>
            <a:r>
              <a:rPr lang="en" sz="1400" dirty="0">
                <a:solidFill>
                  <a:schemeClr val="dk1"/>
                </a:solidFill>
              </a:rPr>
              <a:t>Still under court’s jurisdiction, but with more freedom / fewer restrictions</a:t>
            </a:r>
          </a:p>
          <a:p>
            <a:pPr marL="914400" lvl="1" indent="-317500" rtl="0">
              <a:lnSpc>
                <a:spcPct val="115000"/>
              </a:lnSpc>
              <a:spcBef>
                <a:spcPts val="0"/>
              </a:spcBef>
              <a:buClr>
                <a:schemeClr val="dk1"/>
              </a:buClr>
              <a:buSzPct val="100000"/>
              <a:buFont typeface="Arial"/>
              <a:buChar char="○"/>
            </a:pPr>
            <a:r>
              <a:rPr lang="en" sz="1400" dirty="0">
                <a:solidFill>
                  <a:schemeClr val="dk1"/>
                </a:solidFill>
              </a:rPr>
              <a:t>Currently, 360 young adults (18-21) are enrolled in AB350 in Clark County</a:t>
            </a:r>
          </a:p>
          <a:p>
            <a:pPr marL="914400" lvl="1" indent="-317500" rtl="0">
              <a:lnSpc>
                <a:spcPct val="115000"/>
              </a:lnSpc>
              <a:spcBef>
                <a:spcPts val="0"/>
              </a:spcBef>
              <a:buClr>
                <a:schemeClr val="dk1"/>
              </a:buClr>
              <a:buSzPct val="100000"/>
              <a:buFont typeface="Arial"/>
              <a:buChar char="○"/>
            </a:pPr>
            <a:r>
              <a:rPr lang="en" sz="1400" dirty="0">
                <a:solidFill>
                  <a:schemeClr val="dk1"/>
                </a:solidFill>
              </a:rPr>
              <a:t>Benefits include a monthly stipend of ~ $780</a:t>
            </a:r>
          </a:p>
          <a:p>
            <a:pPr marL="914400" lvl="1" indent="-317500" rtl="0">
              <a:lnSpc>
                <a:spcPct val="115000"/>
              </a:lnSpc>
              <a:spcBef>
                <a:spcPts val="0"/>
              </a:spcBef>
              <a:buClr>
                <a:schemeClr val="dk1"/>
              </a:buClr>
              <a:buSzPct val="100000"/>
              <a:buFont typeface="Arial"/>
              <a:buChar char="○"/>
            </a:pPr>
            <a:r>
              <a:rPr lang="en" sz="1400" dirty="0">
                <a:solidFill>
                  <a:schemeClr val="dk1"/>
                </a:solidFill>
              </a:rPr>
              <a:t>Client must develop a written transition plan (with guidance of support worker or attorney) with goals and steps to achieve those goals</a:t>
            </a:r>
          </a:p>
          <a:p>
            <a:pPr marL="914400" lvl="1" indent="-317500" rtl="0">
              <a:lnSpc>
                <a:spcPct val="115000"/>
              </a:lnSpc>
              <a:spcBef>
                <a:spcPts val="0"/>
              </a:spcBef>
              <a:buClr>
                <a:schemeClr val="dk1"/>
              </a:buClr>
              <a:buSzPct val="100000"/>
              <a:buFont typeface="Arial"/>
              <a:buChar char="○"/>
            </a:pPr>
            <a:r>
              <a:rPr lang="en" sz="1400" dirty="0">
                <a:solidFill>
                  <a:schemeClr val="dk1"/>
                </a:solidFill>
              </a:rPr>
              <a:t>Requires that every 17-year-old receive attorney services</a:t>
            </a:r>
          </a:p>
          <a:p>
            <a:pPr marL="1371600" lvl="2" indent="-304800" rtl="0">
              <a:lnSpc>
                <a:spcPct val="115000"/>
              </a:lnSpc>
              <a:spcBef>
                <a:spcPts val="0"/>
              </a:spcBef>
              <a:buClr>
                <a:schemeClr val="dk1"/>
              </a:buClr>
              <a:buSzPct val="100000"/>
              <a:buFont typeface="Arial"/>
              <a:buChar char="■"/>
            </a:pPr>
            <a:r>
              <a:rPr lang="en" sz="1200" dirty="0">
                <a:solidFill>
                  <a:schemeClr val="dk1"/>
                </a:solidFill>
              </a:rPr>
              <a:t>Assist in deciding to stay under court’s jurisdiction or become independent</a:t>
            </a:r>
          </a:p>
          <a:p>
            <a:pPr marL="1371600" lvl="2" indent="-304800" rtl="0">
              <a:lnSpc>
                <a:spcPct val="115000"/>
              </a:lnSpc>
              <a:spcBef>
                <a:spcPts val="0"/>
              </a:spcBef>
              <a:buClr>
                <a:schemeClr val="dk1"/>
              </a:buClr>
              <a:buSzPct val="100000"/>
              <a:buFont typeface="Arial"/>
              <a:buChar char="■"/>
            </a:pPr>
            <a:r>
              <a:rPr lang="en" sz="1200" dirty="0">
                <a:solidFill>
                  <a:schemeClr val="dk1"/>
                </a:solidFill>
              </a:rPr>
              <a:t>Advocate for youth (with matters regarding DFS)</a:t>
            </a:r>
          </a:p>
        </p:txBody>
      </p:sp>
      <p:sp>
        <p:nvSpPr>
          <p:cNvPr id="200" name="Shape 200"/>
          <p:cNvSpPr txBox="1"/>
          <p:nvPr/>
        </p:nvSpPr>
        <p:spPr>
          <a:xfrm>
            <a:off x="2209800" y="4576800"/>
            <a:ext cx="6682125" cy="566699"/>
          </a:xfrm>
          <a:prstGeom prst="rect">
            <a:avLst/>
          </a:prstGeom>
          <a:noFill/>
          <a:ln>
            <a:noFill/>
          </a:ln>
        </p:spPr>
        <p:txBody>
          <a:bodyPr lIns="91425" tIns="91425" rIns="91425" bIns="91425" anchor="ctr" anchorCtr="0">
            <a:noAutofit/>
          </a:bodyPr>
          <a:lstStyle/>
          <a:p>
            <a:pPr lvl="0" algn="r">
              <a:spcBef>
                <a:spcPts val="600"/>
              </a:spcBef>
            </a:pPr>
            <a:r>
              <a:rPr lang="en" sz="1000" dirty="0" smtClean="0">
                <a:solidFill>
                  <a:schemeClr val="bg2"/>
                </a:solidFill>
              </a:rPr>
              <a:t>(</a:t>
            </a:r>
            <a:r>
              <a:rPr lang="en-US" sz="1000" dirty="0">
                <a:solidFill>
                  <a:schemeClr val="bg2"/>
                </a:solidFill>
              </a:rPr>
              <a:t>Clark County Department of Family </a:t>
            </a:r>
            <a:r>
              <a:rPr lang="en-US" sz="1000" dirty="0" smtClean="0">
                <a:solidFill>
                  <a:schemeClr val="bg2"/>
                </a:solidFill>
              </a:rPr>
              <a:t>Services, n.d.</a:t>
            </a:r>
            <a:r>
              <a:rPr lang="en" sz="1000" dirty="0" smtClean="0">
                <a:solidFill>
                  <a:schemeClr val="bg2"/>
                </a:solidFill>
              </a:rPr>
              <a:t>; K.N</a:t>
            </a:r>
            <a:r>
              <a:rPr lang="en" sz="1000" dirty="0">
                <a:solidFill>
                  <a:schemeClr val="bg2"/>
                </a:solidFill>
              </a:rPr>
              <a:t>., IL Specialist, personal communication, February 18, 2015)</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87200" y="497250"/>
            <a:ext cx="8229600" cy="630899"/>
          </a:xfrm>
          <a:prstGeom prst="rect">
            <a:avLst/>
          </a:prstGeom>
        </p:spPr>
        <p:txBody>
          <a:bodyPr lIns="91425" tIns="91425" rIns="91425" bIns="91425" anchor="b" anchorCtr="0">
            <a:noAutofit/>
          </a:bodyPr>
          <a:lstStyle/>
          <a:p>
            <a:pPr lvl="0" rtl="0">
              <a:spcBef>
                <a:spcPts val="0"/>
              </a:spcBef>
              <a:buNone/>
            </a:pPr>
            <a:r>
              <a:rPr lang="en" sz="3400"/>
              <a:t>Nevada Independent Living Program</a:t>
            </a:r>
          </a:p>
        </p:txBody>
      </p:sp>
      <p:sp>
        <p:nvSpPr>
          <p:cNvPr id="206" name="Shape 206"/>
          <p:cNvSpPr txBox="1">
            <a:spLocks noGrp="1"/>
          </p:cNvSpPr>
          <p:nvPr>
            <p:ph type="body" idx="1"/>
          </p:nvPr>
        </p:nvSpPr>
        <p:spPr>
          <a:xfrm>
            <a:off x="76200" y="1276350"/>
            <a:ext cx="8763000" cy="3777099"/>
          </a:xfrm>
          <a:prstGeom prst="rect">
            <a:avLst/>
          </a:prstGeom>
        </p:spPr>
        <p:txBody>
          <a:bodyPr lIns="91425" tIns="91425" rIns="91425" bIns="91425" anchor="t" anchorCtr="0">
            <a:noAutofit/>
          </a:bodyPr>
          <a:lstStyle/>
          <a:p>
            <a:pPr lvl="0" rtl="0">
              <a:spcBef>
                <a:spcPts val="0"/>
              </a:spcBef>
              <a:buNone/>
            </a:pPr>
            <a:r>
              <a:rPr lang="en" sz="1800" b="1" dirty="0"/>
              <a:t>Federal Funding Sources</a:t>
            </a:r>
          </a:p>
          <a:p>
            <a:pPr marL="457200" lvl="0" indent="-317500" rtl="0">
              <a:spcBef>
                <a:spcPts val="0"/>
              </a:spcBef>
              <a:buClr>
                <a:schemeClr val="dk2"/>
              </a:buClr>
              <a:buSzPct val="100000"/>
              <a:buFont typeface="Arial"/>
              <a:buChar char="●"/>
            </a:pPr>
            <a:r>
              <a:rPr lang="en" sz="1400" b="1" dirty="0"/>
              <a:t>Chafee Foster Care Independent program</a:t>
            </a:r>
            <a:r>
              <a:rPr lang="en" sz="1400" dirty="0"/>
              <a:t> (state grants)</a:t>
            </a:r>
          </a:p>
          <a:p>
            <a:pPr marL="914400" lvl="1" indent="-317500" rtl="0">
              <a:spcBef>
                <a:spcPts val="0"/>
              </a:spcBef>
              <a:buClr>
                <a:schemeClr val="dk2"/>
              </a:buClr>
              <a:buSzPct val="100000"/>
              <a:buFont typeface="Arial"/>
              <a:buChar char="○"/>
            </a:pPr>
            <a:r>
              <a:rPr lang="en" sz="1400" dirty="0"/>
              <a:t>Approximately $123,000 / year (based on availability of funds)</a:t>
            </a:r>
          </a:p>
          <a:p>
            <a:pPr marL="914400" lvl="1" indent="-317500" rtl="0">
              <a:spcBef>
                <a:spcPts val="0"/>
              </a:spcBef>
              <a:buClr>
                <a:schemeClr val="dk2"/>
              </a:buClr>
              <a:buSzPct val="100000"/>
              <a:buFont typeface="Arial"/>
              <a:buChar char="○"/>
            </a:pPr>
            <a:r>
              <a:rPr lang="en" sz="1400" dirty="0"/>
              <a:t>Target ages: 15 up to 18; portion must be used for eligible </a:t>
            </a:r>
            <a:r>
              <a:rPr lang="en" sz="1400" dirty="0" smtClean="0"/>
              <a:t>18 </a:t>
            </a:r>
            <a:r>
              <a:rPr lang="en" sz="1400" dirty="0"/>
              <a:t>to 21-year-olds</a:t>
            </a:r>
          </a:p>
          <a:p>
            <a:pPr marL="914400" lvl="1" indent="-317500" rtl="0">
              <a:spcBef>
                <a:spcPts val="0"/>
              </a:spcBef>
              <a:buClr>
                <a:schemeClr val="dk2"/>
              </a:buClr>
              <a:buSzPct val="100000"/>
              <a:buFont typeface="Arial"/>
              <a:buChar char="○"/>
            </a:pPr>
            <a:r>
              <a:rPr lang="en" sz="1400" dirty="0"/>
              <a:t>Also eligible: aged-out in another state; adopted at or after age 16</a:t>
            </a:r>
          </a:p>
          <a:p>
            <a:pPr marL="914400" lvl="1" indent="-317500" rtl="0">
              <a:spcBef>
                <a:spcPts val="0"/>
              </a:spcBef>
              <a:buClr>
                <a:schemeClr val="dk2"/>
              </a:buClr>
              <a:buSzPct val="100000"/>
              <a:buFont typeface="Arial"/>
              <a:buChar char="○"/>
            </a:pPr>
            <a:r>
              <a:rPr lang="en" sz="1400" dirty="0"/>
              <a:t>Rules for what funds can and cannot be used for</a:t>
            </a:r>
          </a:p>
          <a:p>
            <a:pPr marL="457200" lvl="0" indent="-317500" rtl="0">
              <a:spcBef>
                <a:spcPts val="0"/>
              </a:spcBef>
              <a:buClr>
                <a:schemeClr val="dk2"/>
              </a:buClr>
              <a:buSzPct val="100000"/>
              <a:buFont typeface="Arial"/>
              <a:buChar char="●"/>
            </a:pPr>
            <a:r>
              <a:rPr lang="en" sz="1400" b="1" dirty="0"/>
              <a:t>Educational and Training Vouchers</a:t>
            </a:r>
            <a:r>
              <a:rPr lang="en" sz="1400" dirty="0"/>
              <a:t> (ETV)</a:t>
            </a:r>
          </a:p>
          <a:p>
            <a:pPr marL="914400" lvl="1" indent="-285750" rtl="0">
              <a:spcBef>
                <a:spcPts val="0"/>
              </a:spcBef>
              <a:buClr>
                <a:schemeClr val="dk2"/>
              </a:buClr>
              <a:buSzPct val="100000"/>
              <a:buFont typeface="Arial"/>
              <a:buChar char="○"/>
            </a:pPr>
            <a:r>
              <a:rPr lang="en" sz="1400" dirty="0"/>
              <a:t>Youth who have aged out of foster care</a:t>
            </a:r>
          </a:p>
          <a:p>
            <a:pPr marL="914400" lvl="1" indent="-285750" rtl="0">
              <a:spcBef>
                <a:spcPts val="0"/>
              </a:spcBef>
              <a:buClr>
                <a:schemeClr val="dk2"/>
              </a:buClr>
              <a:buSzPct val="100000"/>
              <a:buFont typeface="Arial"/>
              <a:buChar char="○"/>
            </a:pPr>
            <a:r>
              <a:rPr lang="en" sz="1400" dirty="0"/>
              <a:t>Youth adopted on or after </a:t>
            </a:r>
            <a:r>
              <a:rPr lang="en" sz="1400" dirty="0" smtClean="0"/>
              <a:t>their 16th </a:t>
            </a:r>
            <a:r>
              <a:rPr lang="en" sz="1400" dirty="0"/>
              <a:t>birthday (from foster care)</a:t>
            </a:r>
          </a:p>
          <a:p>
            <a:pPr marL="914400" lvl="1" indent="-285750" rtl="0">
              <a:spcBef>
                <a:spcPts val="0"/>
              </a:spcBef>
              <a:buClr>
                <a:schemeClr val="dk2"/>
              </a:buClr>
              <a:buSzPct val="100000"/>
              <a:buFont typeface="Arial"/>
              <a:buChar char="○"/>
            </a:pPr>
            <a:r>
              <a:rPr lang="en" sz="1400" dirty="0"/>
              <a:t>Up to $5,000 per school year (tuition &amp; fees, room &amp; board, child care, books, supplies, school </a:t>
            </a:r>
            <a:r>
              <a:rPr lang="en" sz="1400" dirty="0" smtClean="0"/>
              <a:t>transportation)</a:t>
            </a:r>
            <a:endParaRPr lang="en" sz="1400" dirty="0"/>
          </a:p>
          <a:p>
            <a:pPr marL="0" indent="0" rtl="0">
              <a:spcBef>
                <a:spcPts val="0"/>
              </a:spcBef>
              <a:buNone/>
            </a:pPr>
            <a:r>
              <a:rPr lang="en" sz="1800" b="1" dirty="0"/>
              <a:t>State Funding Sources</a:t>
            </a:r>
          </a:p>
          <a:p>
            <a:pPr marL="457200" lvl="0" indent="-317500" rtl="0">
              <a:spcBef>
                <a:spcPts val="0"/>
              </a:spcBef>
              <a:buClr>
                <a:schemeClr val="dk2"/>
              </a:buClr>
              <a:buSzPct val="100000"/>
              <a:buFont typeface="Arial"/>
              <a:buChar char="●"/>
            </a:pPr>
            <a:r>
              <a:rPr lang="en" sz="1400" dirty="0"/>
              <a:t>FAFFY - Financial Assistance to Former Foster Youth (AB94)</a:t>
            </a:r>
          </a:p>
          <a:p>
            <a:pPr marL="914400" lvl="1" indent="-317500" rtl="0">
              <a:spcBef>
                <a:spcPts val="0"/>
              </a:spcBef>
              <a:buClr>
                <a:schemeClr val="dk2"/>
              </a:buClr>
              <a:buSzPct val="100000"/>
              <a:buFont typeface="Arial"/>
              <a:buChar char="○"/>
            </a:pPr>
            <a:r>
              <a:rPr lang="en" sz="1400" dirty="0"/>
              <a:t>Approximately $129,000 / year (based on availability of funds)</a:t>
            </a:r>
          </a:p>
          <a:p>
            <a:pPr marL="914400" lvl="1" indent="-317500" rtl="0">
              <a:spcBef>
                <a:spcPts val="0"/>
              </a:spcBef>
              <a:buClr>
                <a:schemeClr val="dk2"/>
              </a:buClr>
              <a:buSzPct val="100000"/>
              <a:buFont typeface="Arial"/>
              <a:buChar char="○"/>
            </a:pPr>
            <a:r>
              <a:rPr lang="en" sz="1400" dirty="0"/>
              <a:t>Nevada youth 18-21, assistance with attaining self-sufficiency</a:t>
            </a:r>
          </a:p>
          <a:p>
            <a:pPr marL="914400" lvl="1" indent="-317500" rtl="0">
              <a:spcBef>
                <a:spcPts val="0"/>
              </a:spcBef>
              <a:buClr>
                <a:schemeClr val="dk2"/>
              </a:buClr>
              <a:buSzPct val="100000"/>
              <a:buFont typeface="Arial"/>
              <a:buChar char="○"/>
            </a:pPr>
            <a:r>
              <a:rPr lang="en" sz="1400" dirty="0"/>
              <a:t>Foster youth age 17 who will be leaving foster care at 18 receive transitional services</a:t>
            </a:r>
          </a:p>
        </p:txBody>
      </p:sp>
      <p:sp>
        <p:nvSpPr>
          <p:cNvPr id="207" name="Shape 207"/>
          <p:cNvSpPr txBox="1"/>
          <p:nvPr/>
        </p:nvSpPr>
        <p:spPr>
          <a:xfrm>
            <a:off x="152400" y="4857750"/>
            <a:ext cx="8991601" cy="300471"/>
          </a:xfrm>
          <a:prstGeom prst="rect">
            <a:avLst/>
          </a:prstGeom>
          <a:noFill/>
          <a:ln>
            <a:noFill/>
          </a:ln>
        </p:spPr>
        <p:txBody>
          <a:bodyPr lIns="91425" tIns="91425" rIns="91425" bIns="91425" anchor="ctr" anchorCtr="0">
            <a:noAutofit/>
          </a:bodyPr>
          <a:lstStyle/>
          <a:p>
            <a:pPr lvl="0" algn="r"/>
            <a:r>
              <a:rPr lang="en" sz="1100" dirty="0" smtClean="0"/>
              <a:t>(</a:t>
            </a:r>
            <a:r>
              <a:rPr lang="en-US" sz="1100" dirty="0" smtClean="0"/>
              <a:t>Nevada </a:t>
            </a:r>
            <a:r>
              <a:rPr lang="en-US" sz="1100" dirty="0"/>
              <a:t>Department of Health &amp; Human Services Division of Child &amp; Family Services, n.d</a:t>
            </a:r>
            <a:r>
              <a:rPr lang="en-US" sz="1100" dirty="0" smtClean="0"/>
              <a:t>.)</a:t>
            </a:r>
            <a:endParaRPr lang="en-US" sz="1100" dirty="0"/>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87200" y="497250"/>
            <a:ext cx="8229600" cy="630899"/>
          </a:xfrm>
          <a:prstGeom prst="rect">
            <a:avLst/>
          </a:prstGeom>
        </p:spPr>
        <p:txBody>
          <a:bodyPr lIns="91425" tIns="91425" rIns="91425" bIns="91425" anchor="b" anchorCtr="0">
            <a:noAutofit/>
          </a:bodyPr>
          <a:lstStyle/>
          <a:p>
            <a:pPr lvl="0" rtl="0">
              <a:spcBef>
                <a:spcPts val="0"/>
              </a:spcBef>
              <a:buNone/>
            </a:pPr>
            <a:r>
              <a:rPr lang="en" sz="3400"/>
              <a:t>Independent Living Program</a:t>
            </a:r>
          </a:p>
        </p:txBody>
      </p:sp>
      <p:sp>
        <p:nvSpPr>
          <p:cNvPr id="213" name="Shape 213"/>
          <p:cNvSpPr txBox="1">
            <a:spLocks noGrp="1"/>
          </p:cNvSpPr>
          <p:nvPr>
            <p:ph type="body" idx="1"/>
          </p:nvPr>
        </p:nvSpPr>
        <p:spPr>
          <a:xfrm>
            <a:off x="228600" y="1346650"/>
            <a:ext cx="8229600" cy="34272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b="1" dirty="0"/>
              <a:t>Clark County Department of Family Services</a:t>
            </a:r>
          </a:p>
          <a:p>
            <a:pPr marL="457200" lvl="0" indent="-317500" rtl="0">
              <a:lnSpc>
                <a:spcPct val="115000"/>
              </a:lnSpc>
              <a:spcBef>
                <a:spcPts val="0"/>
              </a:spcBef>
              <a:buClr>
                <a:schemeClr val="dk2"/>
              </a:buClr>
              <a:buSzPct val="100000"/>
              <a:buFont typeface="Arial"/>
              <a:buChar char="●"/>
            </a:pPr>
            <a:r>
              <a:rPr lang="en" sz="1400" b="1" dirty="0"/>
              <a:t>Approximately 3,000 children in foster care in Clark County (CCDFS)</a:t>
            </a:r>
          </a:p>
          <a:p>
            <a:pPr marL="457200" lvl="0" indent="-317500" rtl="0">
              <a:lnSpc>
                <a:spcPct val="115000"/>
              </a:lnSpc>
              <a:spcBef>
                <a:spcPts val="0"/>
              </a:spcBef>
              <a:buClr>
                <a:schemeClr val="dk2"/>
              </a:buClr>
              <a:buSzPct val="100000"/>
              <a:buFont typeface="Arial"/>
              <a:buChar char="●"/>
            </a:pPr>
            <a:r>
              <a:rPr lang="en" sz="1400" b="1" dirty="0"/>
              <a:t>Collaborate with various community agencies to offer independent living services</a:t>
            </a:r>
          </a:p>
          <a:p>
            <a:pPr marL="457200" lvl="0" indent="-317500" rtl="0">
              <a:lnSpc>
                <a:spcPct val="115000"/>
              </a:lnSpc>
              <a:spcBef>
                <a:spcPts val="0"/>
              </a:spcBef>
              <a:buClr>
                <a:schemeClr val="dk2"/>
              </a:buClr>
              <a:buSzPct val="100000"/>
              <a:buFont typeface="Arial"/>
              <a:buChar char="●"/>
            </a:pPr>
            <a:r>
              <a:rPr lang="en" sz="1400" b="1" dirty="0"/>
              <a:t>Youth ages 15 and older in foster care</a:t>
            </a:r>
          </a:p>
          <a:p>
            <a:pPr marL="914400" lvl="1" indent="-317500" rtl="0">
              <a:lnSpc>
                <a:spcPct val="115000"/>
              </a:lnSpc>
              <a:spcBef>
                <a:spcPts val="0"/>
              </a:spcBef>
              <a:buClr>
                <a:schemeClr val="dk2"/>
              </a:buClr>
              <a:buSzPct val="100000"/>
              <a:buFont typeface="Arial"/>
              <a:buChar char="○"/>
            </a:pPr>
            <a:r>
              <a:rPr lang="en" sz="1400" dirty="0"/>
              <a:t>Support services to help youth make the transition from foster care to self-sufficiency. </a:t>
            </a:r>
          </a:p>
          <a:p>
            <a:pPr marL="914400" lvl="1" indent="-317500" rtl="0">
              <a:lnSpc>
                <a:spcPct val="115000"/>
              </a:lnSpc>
              <a:spcBef>
                <a:spcPts val="0"/>
              </a:spcBef>
              <a:buClr>
                <a:schemeClr val="dk2"/>
              </a:buClr>
              <a:buSzPct val="100000"/>
              <a:buFont typeface="Arial"/>
              <a:buChar char="○"/>
            </a:pPr>
            <a:r>
              <a:rPr lang="en" sz="1400" dirty="0"/>
              <a:t>Youth are made aware of legal services available to them through LACSN</a:t>
            </a:r>
          </a:p>
          <a:p>
            <a:pPr marL="914400" lvl="1" indent="-317500" rtl="0">
              <a:lnSpc>
                <a:spcPct val="115000"/>
              </a:lnSpc>
              <a:spcBef>
                <a:spcPts val="0"/>
              </a:spcBef>
              <a:buClr>
                <a:schemeClr val="dk2"/>
              </a:buClr>
              <a:buSzPct val="100000"/>
              <a:buFont typeface="Arial"/>
              <a:buChar char="○"/>
            </a:pPr>
            <a:r>
              <a:rPr lang="en" sz="1400" dirty="0"/>
              <a:t>Ansell-Casey assessment </a:t>
            </a:r>
            <a:r>
              <a:rPr lang="en" sz="1400" dirty="0" smtClean="0"/>
              <a:t>tool (free, public domain instrument)</a:t>
            </a:r>
            <a:endParaRPr lang="en" sz="1400" dirty="0"/>
          </a:p>
          <a:p>
            <a:pPr marL="1371600" lvl="2" indent="-317500" rtl="0">
              <a:lnSpc>
                <a:spcPct val="115000"/>
              </a:lnSpc>
              <a:spcBef>
                <a:spcPts val="0"/>
              </a:spcBef>
              <a:buClr>
                <a:schemeClr val="dk2"/>
              </a:buClr>
              <a:buSzPct val="100000"/>
              <a:buFont typeface="Arial"/>
              <a:buChar char="■"/>
            </a:pPr>
            <a:r>
              <a:rPr lang="en" sz="1400" dirty="0"/>
              <a:t>Assesses educational status, money management, social development, job readiness</a:t>
            </a:r>
            <a:r>
              <a:rPr lang="en" sz="1400" dirty="0" smtClean="0"/>
              <a:t>, &amp; </a:t>
            </a:r>
            <a:r>
              <a:rPr lang="en" sz="1400" dirty="0"/>
              <a:t>daily living </a:t>
            </a:r>
            <a:r>
              <a:rPr lang="en" sz="1400" dirty="0" smtClean="0"/>
              <a:t>skills</a:t>
            </a:r>
            <a:endParaRPr lang="en" sz="1400" dirty="0"/>
          </a:p>
          <a:p>
            <a:pPr marL="1371600" lvl="2" indent="-317500" rtl="0">
              <a:lnSpc>
                <a:spcPct val="115000"/>
              </a:lnSpc>
              <a:spcBef>
                <a:spcPts val="0"/>
              </a:spcBef>
              <a:buClr>
                <a:schemeClr val="dk2"/>
              </a:buClr>
              <a:buSzPct val="100000"/>
              <a:buFont typeface="Arial"/>
              <a:buChar char="■"/>
            </a:pPr>
            <a:r>
              <a:rPr lang="en" sz="1400" dirty="0"/>
              <a:t>Assists with establishment of youth-driven, self-sufficiency goal achievement plan</a:t>
            </a:r>
          </a:p>
          <a:p>
            <a:pPr marL="457200" lvl="0" indent="-317500" rtl="0">
              <a:lnSpc>
                <a:spcPct val="115000"/>
              </a:lnSpc>
              <a:spcBef>
                <a:spcPts val="0"/>
              </a:spcBef>
              <a:buClr>
                <a:schemeClr val="dk2"/>
              </a:buClr>
              <a:buSzPct val="100000"/>
              <a:buFont typeface="Arial"/>
              <a:buChar char="●"/>
            </a:pPr>
            <a:r>
              <a:rPr lang="en" sz="1400" b="1" dirty="0"/>
              <a:t>Youth ages 18 - 21 </a:t>
            </a:r>
            <a:r>
              <a:rPr lang="en" sz="1400" dirty="0"/>
              <a:t>(must have turned 18 while in foster care)</a:t>
            </a:r>
          </a:p>
          <a:p>
            <a:pPr marL="914400" lvl="1" indent="-317500" rtl="0">
              <a:lnSpc>
                <a:spcPct val="115000"/>
              </a:lnSpc>
              <a:spcBef>
                <a:spcPts val="0"/>
              </a:spcBef>
              <a:buClr>
                <a:schemeClr val="dk2"/>
              </a:buClr>
              <a:buSzPct val="100000"/>
              <a:buFont typeface="Arial"/>
              <a:buChar char="○"/>
            </a:pPr>
            <a:r>
              <a:rPr lang="en" sz="1400" dirty="0"/>
              <a:t>Services in Clark County are offered through the Step Up Program</a:t>
            </a:r>
          </a:p>
        </p:txBody>
      </p:sp>
      <p:sp>
        <p:nvSpPr>
          <p:cNvPr id="214" name="Shape 214"/>
          <p:cNvSpPr txBox="1"/>
          <p:nvPr/>
        </p:nvSpPr>
        <p:spPr>
          <a:xfrm>
            <a:off x="2711543" y="4613350"/>
            <a:ext cx="6161700" cy="321000"/>
          </a:xfrm>
          <a:prstGeom prst="rect">
            <a:avLst/>
          </a:prstGeom>
          <a:noFill/>
          <a:ln>
            <a:noFill/>
          </a:ln>
        </p:spPr>
        <p:txBody>
          <a:bodyPr lIns="91425" tIns="91425" rIns="91425" bIns="91425" anchor="ctr" anchorCtr="0">
            <a:noAutofit/>
          </a:bodyPr>
          <a:lstStyle/>
          <a:p>
            <a:pPr lvl="0" algn="r"/>
            <a:r>
              <a:rPr lang="en-US" sz="1100" dirty="0"/>
              <a:t>(Clark County Department of Family Services, n.d</a:t>
            </a:r>
            <a:r>
              <a:rPr lang="en-US" sz="1100" dirty="0" smtClean="0"/>
              <a:t>.)</a:t>
            </a:r>
            <a:endParaRPr lang="en-US" sz="1100" dirty="0"/>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290400" y="269125"/>
            <a:ext cx="8229600" cy="801599"/>
          </a:xfrm>
          <a:prstGeom prst="rect">
            <a:avLst/>
          </a:prstGeom>
        </p:spPr>
        <p:txBody>
          <a:bodyPr lIns="91425" tIns="91425" rIns="91425" bIns="91425" anchor="b" anchorCtr="0">
            <a:noAutofit/>
          </a:bodyPr>
          <a:lstStyle/>
          <a:p>
            <a:pPr lvl="0" rtl="0">
              <a:spcBef>
                <a:spcPts val="0"/>
              </a:spcBef>
              <a:buNone/>
            </a:pPr>
            <a:r>
              <a:rPr lang="en" sz="3400"/>
              <a:t>Independent Living Resources</a:t>
            </a:r>
          </a:p>
        </p:txBody>
      </p:sp>
      <p:sp>
        <p:nvSpPr>
          <p:cNvPr id="220" name="Shape 220"/>
          <p:cNvSpPr txBox="1">
            <a:spLocks noGrp="1"/>
          </p:cNvSpPr>
          <p:nvPr>
            <p:ph type="body" idx="1"/>
          </p:nvPr>
        </p:nvSpPr>
        <p:spPr>
          <a:xfrm>
            <a:off x="152400" y="1418725"/>
            <a:ext cx="8534400" cy="3405624"/>
          </a:xfrm>
          <a:prstGeom prst="rect">
            <a:avLst/>
          </a:prstGeom>
        </p:spPr>
        <p:txBody>
          <a:bodyPr lIns="91425" tIns="91425" rIns="91425" bIns="91425" anchor="t" anchorCtr="0">
            <a:noAutofit/>
          </a:bodyPr>
          <a:lstStyle/>
          <a:p>
            <a:pPr lvl="0" rtl="0">
              <a:spcBef>
                <a:spcPts val="0"/>
              </a:spcBef>
              <a:buNone/>
            </a:pPr>
            <a:r>
              <a:rPr lang="en" sz="2400" b="1" dirty="0">
                <a:solidFill>
                  <a:schemeClr val="bg2"/>
                </a:solidFill>
              </a:rPr>
              <a:t>SAFY </a:t>
            </a:r>
            <a:r>
              <a:rPr lang="en" sz="1400" b="1" dirty="0">
                <a:solidFill>
                  <a:schemeClr val="bg2"/>
                </a:solidFill>
              </a:rPr>
              <a:t>(Specialized Alternatives for Families and Youth)</a:t>
            </a:r>
            <a:r>
              <a:rPr lang="en" sz="1800" b="1" dirty="0">
                <a:solidFill>
                  <a:schemeClr val="bg2"/>
                </a:solidFill>
              </a:rPr>
              <a:t> </a:t>
            </a:r>
            <a:r>
              <a:rPr lang="en" sz="2400" b="1" dirty="0">
                <a:solidFill>
                  <a:schemeClr val="bg2"/>
                </a:solidFill>
              </a:rPr>
              <a:t>of Nevada</a:t>
            </a:r>
          </a:p>
          <a:p>
            <a:pPr marL="457200" lvl="0" indent="-342900" rtl="0">
              <a:spcBef>
                <a:spcPts val="0"/>
              </a:spcBef>
              <a:buClr>
                <a:schemeClr val="dk2"/>
              </a:buClr>
              <a:buSzPct val="100000"/>
              <a:buFont typeface="Arial"/>
              <a:buChar char="●"/>
            </a:pPr>
            <a:r>
              <a:rPr lang="en" sz="1800" b="1" dirty="0">
                <a:solidFill>
                  <a:schemeClr val="bg2"/>
                </a:solidFill>
              </a:rPr>
              <a:t>Youth ages 16 - 18 currently in foster care</a:t>
            </a:r>
          </a:p>
          <a:p>
            <a:pPr marL="914400" lvl="1" indent="-342900" rtl="0">
              <a:spcBef>
                <a:spcPts val="0"/>
              </a:spcBef>
              <a:buClr>
                <a:schemeClr val="dk2"/>
              </a:buClr>
              <a:buSzPct val="100000"/>
              <a:buFont typeface="Arial"/>
              <a:buChar char="○"/>
            </a:pPr>
            <a:r>
              <a:rPr lang="en" sz="1800" dirty="0">
                <a:solidFill>
                  <a:schemeClr val="bg2"/>
                </a:solidFill>
              </a:rPr>
              <a:t>Skills to assist with transitioning from youth in foster care</a:t>
            </a:r>
          </a:p>
          <a:p>
            <a:pPr marL="457200" lvl="0" indent="457200" rtl="0">
              <a:spcBef>
                <a:spcPts val="0"/>
              </a:spcBef>
              <a:buNone/>
            </a:pPr>
            <a:r>
              <a:rPr lang="en" sz="1800" dirty="0">
                <a:solidFill>
                  <a:schemeClr val="bg2"/>
                </a:solidFill>
              </a:rPr>
              <a:t>to self-sufficient adulthood</a:t>
            </a:r>
          </a:p>
          <a:p>
            <a:pPr marL="914400" lvl="1" indent="-342900" rtl="0">
              <a:spcBef>
                <a:spcPts val="0"/>
              </a:spcBef>
              <a:buClr>
                <a:schemeClr val="dk2"/>
              </a:buClr>
              <a:buSzPct val="100000"/>
              <a:buFont typeface="Arial"/>
              <a:buChar char="○"/>
            </a:pPr>
            <a:r>
              <a:rPr lang="en" sz="1800" dirty="0">
                <a:solidFill>
                  <a:schemeClr val="bg2"/>
                </a:solidFill>
              </a:rPr>
              <a:t>Classes only, no financial assistance</a:t>
            </a:r>
          </a:p>
          <a:p>
            <a:pPr marL="1371600" lvl="2" indent="-342900" rtl="0">
              <a:spcBef>
                <a:spcPts val="0"/>
              </a:spcBef>
              <a:buClr>
                <a:schemeClr val="dk2"/>
              </a:buClr>
              <a:buSzPct val="100000"/>
              <a:buFont typeface="Arial"/>
              <a:buChar char="■"/>
            </a:pPr>
            <a:r>
              <a:rPr lang="en" sz="1800" dirty="0">
                <a:solidFill>
                  <a:schemeClr val="bg2"/>
                </a:solidFill>
              </a:rPr>
              <a:t>Financial </a:t>
            </a:r>
            <a:r>
              <a:rPr lang="en" sz="1800" dirty="0" smtClean="0">
                <a:solidFill>
                  <a:schemeClr val="bg2"/>
                </a:solidFill>
              </a:rPr>
              <a:t>Mgt </a:t>
            </a:r>
            <a:r>
              <a:rPr lang="en" sz="1800" dirty="0">
                <a:solidFill>
                  <a:schemeClr val="bg2"/>
                </a:solidFill>
              </a:rPr>
              <a:t>/ Budgeting Skills</a:t>
            </a:r>
          </a:p>
          <a:p>
            <a:pPr marL="1371600" lvl="2" indent="-342900" rtl="0">
              <a:spcBef>
                <a:spcPts val="0"/>
              </a:spcBef>
              <a:buClr>
                <a:schemeClr val="dk2"/>
              </a:buClr>
              <a:buSzPct val="100000"/>
              <a:buFont typeface="Arial"/>
              <a:buChar char="■"/>
            </a:pPr>
            <a:r>
              <a:rPr lang="en" sz="1800" dirty="0">
                <a:solidFill>
                  <a:schemeClr val="bg2"/>
                </a:solidFill>
              </a:rPr>
              <a:t>Career / Educational Planning</a:t>
            </a:r>
          </a:p>
          <a:p>
            <a:pPr marL="1371600" lvl="2" indent="-342900" rtl="0">
              <a:spcBef>
                <a:spcPts val="0"/>
              </a:spcBef>
              <a:buClr>
                <a:schemeClr val="dk2"/>
              </a:buClr>
              <a:buSzPct val="100000"/>
              <a:buFont typeface="Arial"/>
              <a:buChar char="■"/>
            </a:pPr>
            <a:r>
              <a:rPr lang="en" sz="1800" dirty="0">
                <a:solidFill>
                  <a:schemeClr val="bg2"/>
                </a:solidFill>
              </a:rPr>
              <a:t>Tax Preparation</a:t>
            </a:r>
          </a:p>
          <a:p>
            <a:pPr marL="1371600" lvl="2" indent="-342900" rtl="0">
              <a:spcBef>
                <a:spcPts val="0"/>
              </a:spcBef>
              <a:buClr>
                <a:schemeClr val="dk2"/>
              </a:buClr>
              <a:buSzPct val="100000"/>
              <a:buFont typeface="Arial"/>
              <a:buChar char="■"/>
            </a:pPr>
            <a:r>
              <a:rPr lang="en" sz="1800" dirty="0">
                <a:solidFill>
                  <a:schemeClr val="bg2"/>
                </a:solidFill>
              </a:rPr>
              <a:t>Basic Life </a:t>
            </a:r>
            <a:r>
              <a:rPr lang="en" sz="1800" dirty="0" smtClean="0">
                <a:solidFill>
                  <a:schemeClr val="bg2"/>
                </a:solidFill>
              </a:rPr>
              <a:t>Skills</a:t>
            </a:r>
          </a:p>
          <a:p>
            <a:pPr marL="1028700" lvl="2" rtl="0">
              <a:spcBef>
                <a:spcPts val="0"/>
              </a:spcBef>
              <a:buClr>
                <a:schemeClr val="dk2"/>
              </a:buClr>
              <a:buSzPct val="100000"/>
            </a:pPr>
            <a:endParaRPr lang="en" sz="1800" dirty="0" smtClean="0">
              <a:solidFill>
                <a:schemeClr val="bg2"/>
              </a:solidFill>
            </a:endParaRPr>
          </a:p>
          <a:p>
            <a:pPr marL="1028700" lvl="2" rtl="0">
              <a:spcBef>
                <a:spcPts val="0"/>
              </a:spcBef>
              <a:buClr>
                <a:schemeClr val="dk2"/>
              </a:buClr>
              <a:buSzPct val="100000"/>
            </a:pPr>
            <a:r>
              <a:rPr lang="en" sz="1200" dirty="0">
                <a:solidFill>
                  <a:schemeClr val="bg2"/>
                </a:solidFill>
              </a:rPr>
              <a:t> </a:t>
            </a:r>
            <a:r>
              <a:rPr lang="en" sz="1200" dirty="0" smtClean="0">
                <a:solidFill>
                  <a:schemeClr val="bg2"/>
                </a:solidFill>
              </a:rPr>
              <a:t>          (Specialized Alternatives for Families and Youth, 2015)</a:t>
            </a:r>
            <a:endParaRPr lang="en" sz="1200" dirty="0">
              <a:solidFill>
                <a:schemeClr val="bg2"/>
              </a:solidFill>
            </a:endParaRPr>
          </a:p>
        </p:txBody>
      </p:sp>
      <p:pic>
        <p:nvPicPr>
          <p:cNvPr id="221" name="Shape 221"/>
          <p:cNvPicPr preferRelativeResize="0"/>
          <p:nvPr/>
        </p:nvPicPr>
        <p:blipFill>
          <a:blip r:embed="rId3">
            <a:alphaModFix/>
          </a:blip>
          <a:stretch>
            <a:fillRect/>
          </a:stretch>
        </p:blipFill>
        <p:spPr>
          <a:xfrm>
            <a:off x="5746999" y="2661557"/>
            <a:ext cx="2926950" cy="1827650"/>
          </a:xfrm>
          <a:prstGeom prst="rect">
            <a:avLst/>
          </a:prstGeom>
          <a:noFill/>
          <a:ln>
            <a:noFill/>
          </a:ln>
        </p:spPr>
      </p:pic>
      <p:sp>
        <p:nvSpPr>
          <p:cNvPr id="222" name="Shape 222"/>
          <p:cNvSpPr txBox="1"/>
          <p:nvPr/>
        </p:nvSpPr>
        <p:spPr>
          <a:xfrm>
            <a:off x="5310124" y="4564150"/>
            <a:ext cx="3800700" cy="520399"/>
          </a:xfrm>
          <a:prstGeom prst="rect">
            <a:avLst/>
          </a:prstGeom>
          <a:noFill/>
          <a:ln>
            <a:noFill/>
          </a:ln>
        </p:spPr>
        <p:txBody>
          <a:bodyPr lIns="91425" tIns="91425" rIns="91425" bIns="91425" anchor="ctr" anchorCtr="0">
            <a:noAutofit/>
          </a:bodyPr>
          <a:lstStyle/>
          <a:p>
            <a:pPr lvl="0" algn="ctr" rtl="0">
              <a:spcBef>
                <a:spcPts val="0"/>
              </a:spcBef>
              <a:buNone/>
            </a:pPr>
            <a:r>
              <a:rPr lang="en" sz="800" dirty="0"/>
              <a:t>R</a:t>
            </a:r>
            <a:r>
              <a:rPr lang="en" sz="800" dirty="0" smtClean="0"/>
              <a:t>etrieved </a:t>
            </a:r>
            <a:r>
              <a:rPr lang="en" sz="800" dirty="0"/>
              <a:t>from http://</a:t>
            </a:r>
            <a:r>
              <a:rPr lang="en" sz="800" dirty="0" smtClean="0"/>
              <a:t>www.safy.org/programsServices/independentLivingProgram.aspx</a:t>
            </a:r>
            <a:endParaRPr lang="en" sz="800" dirty="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Shape 41"/>
          <p:cNvPicPr preferRelativeResize="0"/>
          <p:nvPr/>
        </p:nvPicPr>
        <p:blipFill>
          <a:blip r:embed="rId3">
            <a:alphaModFix/>
          </a:blip>
          <a:stretch>
            <a:fillRect/>
          </a:stretch>
        </p:blipFill>
        <p:spPr>
          <a:xfrm>
            <a:off x="1196575" y="327049"/>
            <a:ext cx="6750849" cy="4300550"/>
          </a:xfrm>
          <a:prstGeom prst="rect">
            <a:avLst/>
          </a:prstGeom>
          <a:noFill/>
          <a:ln>
            <a:noFill/>
          </a:ln>
        </p:spPr>
      </p:pic>
      <p:sp>
        <p:nvSpPr>
          <p:cNvPr id="42" name="Shape 42"/>
          <p:cNvSpPr txBox="1"/>
          <p:nvPr/>
        </p:nvSpPr>
        <p:spPr>
          <a:xfrm>
            <a:off x="2125950" y="4677150"/>
            <a:ext cx="4892099" cy="397799"/>
          </a:xfrm>
          <a:prstGeom prst="rect">
            <a:avLst/>
          </a:prstGeom>
          <a:noFill/>
          <a:ln>
            <a:noFill/>
          </a:ln>
        </p:spPr>
        <p:txBody>
          <a:bodyPr lIns="91425" tIns="91425" rIns="91425" bIns="91425" anchor="t" anchorCtr="0">
            <a:noAutofit/>
          </a:bodyPr>
          <a:lstStyle/>
          <a:p>
            <a:pPr>
              <a:spcBef>
                <a:spcPts val="0"/>
              </a:spcBef>
              <a:buNone/>
            </a:pPr>
            <a:r>
              <a:rPr lang="en" sz="800"/>
              <a:t>Retrieved from http://cdn3.volusion.com/akhgz.wdvrr/v/vspfiles/photos/challenges_aging_out-2.jpg</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468575"/>
            <a:ext cx="8229600" cy="630899"/>
          </a:xfrm>
          <a:prstGeom prst="rect">
            <a:avLst/>
          </a:prstGeom>
        </p:spPr>
        <p:txBody>
          <a:bodyPr lIns="91425" tIns="91425" rIns="91425" bIns="91425" anchor="b" anchorCtr="0">
            <a:noAutofit/>
          </a:bodyPr>
          <a:lstStyle/>
          <a:p>
            <a:pPr lvl="0" rtl="0">
              <a:spcBef>
                <a:spcPts val="0"/>
              </a:spcBef>
              <a:buNone/>
            </a:pPr>
            <a:r>
              <a:rPr lang="en" sz="3400"/>
              <a:t>Independent Living Resources</a:t>
            </a:r>
          </a:p>
        </p:txBody>
      </p:sp>
      <p:sp>
        <p:nvSpPr>
          <p:cNvPr id="228" name="Shape 228"/>
          <p:cNvSpPr txBox="1">
            <a:spLocks noGrp="1"/>
          </p:cNvSpPr>
          <p:nvPr>
            <p:ph type="body" idx="1"/>
          </p:nvPr>
        </p:nvSpPr>
        <p:spPr>
          <a:xfrm>
            <a:off x="32657" y="1352550"/>
            <a:ext cx="6139543" cy="3710374"/>
          </a:xfrm>
          <a:prstGeom prst="rect">
            <a:avLst/>
          </a:prstGeom>
        </p:spPr>
        <p:txBody>
          <a:bodyPr lIns="91425" tIns="91425" rIns="91425" bIns="91425" anchor="t" anchorCtr="0">
            <a:noAutofit/>
          </a:bodyPr>
          <a:lstStyle/>
          <a:p>
            <a:pPr lvl="0" rtl="0">
              <a:spcBef>
                <a:spcPts val="0"/>
              </a:spcBef>
              <a:buClr>
                <a:srgbClr val="000000"/>
              </a:buClr>
              <a:buSzPct val="45833"/>
              <a:buNone/>
            </a:pPr>
            <a:r>
              <a:rPr lang="en" sz="2400" b="1" dirty="0"/>
              <a:t>Step-Up Independent Living Program</a:t>
            </a:r>
          </a:p>
          <a:p>
            <a:pPr marL="457200" lvl="0" indent="-342900" rtl="0">
              <a:spcBef>
                <a:spcPts val="600"/>
              </a:spcBef>
              <a:buClr>
                <a:schemeClr val="dk2"/>
              </a:buClr>
              <a:buSzPct val="100000"/>
              <a:buFont typeface="Arial"/>
              <a:buChar char="●"/>
            </a:pPr>
            <a:r>
              <a:rPr lang="en" sz="1800" b="1" dirty="0"/>
              <a:t>Former foster youth ages 18-21</a:t>
            </a:r>
          </a:p>
          <a:p>
            <a:pPr lvl="0" indent="457200" rtl="0">
              <a:spcBef>
                <a:spcPts val="0"/>
              </a:spcBef>
              <a:buClr>
                <a:srgbClr val="000000"/>
              </a:buClr>
              <a:buSzPct val="78571"/>
              <a:buNone/>
            </a:pPr>
            <a:r>
              <a:rPr lang="en" sz="1400" dirty="0"/>
              <a:t>(must have remained in foster care until age 18 to be eligible)</a:t>
            </a:r>
          </a:p>
          <a:p>
            <a:pPr marL="457200" lvl="0" indent="-342900" rtl="0">
              <a:spcBef>
                <a:spcPts val="0"/>
              </a:spcBef>
              <a:buClr>
                <a:schemeClr val="dk2"/>
              </a:buClr>
              <a:buSzPct val="100000"/>
              <a:buFont typeface="Arial"/>
              <a:buChar char="●"/>
            </a:pPr>
            <a:r>
              <a:rPr lang="en" sz="1800" dirty="0"/>
              <a:t>State funded FAFFY program</a:t>
            </a:r>
          </a:p>
          <a:p>
            <a:pPr marL="457200" lvl="0" indent="-342900" rtl="0">
              <a:spcBef>
                <a:spcPts val="0"/>
              </a:spcBef>
              <a:buClr>
                <a:schemeClr val="dk2"/>
              </a:buClr>
              <a:buSzPct val="100000"/>
              <a:buFont typeface="Arial"/>
              <a:buChar char="●"/>
            </a:pPr>
            <a:r>
              <a:rPr lang="en" sz="1800" dirty="0"/>
              <a:t>Support with transitioning from foster care to self-sufficiency</a:t>
            </a:r>
          </a:p>
          <a:p>
            <a:pPr marL="914400" lvl="1" indent="-317500" rtl="0">
              <a:spcBef>
                <a:spcPts val="0"/>
              </a:spcBef>
              <a:buClr>
                <a:schemeClr val="dk2"/>
              </a:buClr>
              <a:buSzPct val="100000"/>
              <a:buFont typeface="Arial"/>
              <a:buChar char="○"/>
            </a:pPr>
            <a:r>
              <a:rPr lang="en" sz="1400" dirty="0"/>
              <a:t>Substance abuse education, assistance with obtaining a</a:t>
            </a:r>
          </a:p>
          <a:p>
            <a:pPr marL="457200" lvl="0" indent="457200" rtl="0">
              <a:spcBef>
                <a:spcPts val="0"/>
              </a:spcBef>
              <a:buNone/>
            </a:pPr>
            <a:r>
              <a:rPr lang="en" sz="1400" dirty="0"/>
              <a:t>high school diploma, birth certificate, health card</a:t>
            </a:r>
          </a:p>
          <a:p>
            <a:pPr marL="914400" lvl="1" indent="-317500" rtl="0">
              <a:spcBef>
                <a:spcPts val="0"/>
              </a:spcBef>
              <a:buClr>
                <a:schemeClr val="dk2"/>
              </a:buClr>
              <a:buSzPct val="100000"/>
              <a:buFont typeface="Arial"/>
              <a:buChar char="○"/>
            </a:pPr>
            <a:r>
              <a:rPr lang="en" sz="1400" dirty="0"/>
              <a:t>Living assistance - food, clothing, affordable housing, transportation, medical care, job training, educational assistance</a:t>
            </a:r>
          </a:p>
          <a:p>
            <a:pPr marL="914400" lvl="1" indent="-317500" rtl="0">
              <a:spcBef>
                <a:spcPts val="0"/>
              </a:spcBef>
              <a:buClr>
                <a:schemeClr val="dk2"/>
              </a:buClr>
              <a:buSzPct val="100000"/>
              <a:buFont typeface="Arial"/>
              <a:buChar char="○"/>
            </a:pPr>
            <a:r>
              <a:rPr lang="en" sz="1400" dirty="0"/>
              <a:t>Independent living services extended to youth who aged out of care in another </a:t>
            </a:r>
            <a:r>
              <a:rPr lang="en" sz="1400" dirty="0" smtClean="0"/>
              <a:t>state</a:t>
            </a:r>
          </a:p>
          <a:p>
            <a:pPr marL="596900" lvl="1"/>
            <a:r>
              <a:rPr lang="en" sz="1400" dirty="0"/>
              <a:t>	</a:t>
            </a:r>
            <a:r>
              <a:rPr lang="en" sz="1400" dirty="0" smtClean="0"/>
              <a:t>		</a:t>
            </a:r>
            <a:r>
              <a:rPr lang="en" sz="1200" dirty="0" smtClean="0"/>
              <a:t>(</a:t>
            </a:r>
            <a:r>
              <a:rPr lang="en-US" sz="1200" dirty="0" smtClean="0"/>
              <a:t>Clark </a:t>
            </a:r>
            <a:r>
              <a:rPr lang="en-US" sz="1200" dirty="0"/>
              <a:t>County </a:t>
            </a:r>
            <a:r>
              <a:rPr lang="en-US" sz="1200" dirty="0" smtClean="0"/>
              <a:t>Nevada Social Services, </a:t>
            </a:r>
            <a:r>
              <a:rPr lang="en-US" sz="1200" dirty="0" err="1" smtClean="0"/>
              <a:t>n.d.</a:t>
            </a:r>
            <a:r>
              <a:rPr lang="en-US" sz="1200" dirty="0" smtClean="0"/>
              <a:t>) </a:t>
            </a:r>
            <a:endParaRPr lang="en" sz="1200" dirty="0"/>
          </a:p>
        </p:txBody>
      </p:sp>
      <p:pic>
        <p:nvPicPr>
          <p:cNvPr id="229" name="Shape 229"/>
          <p:cNvPicPr preferRelativeResize="0"/>
          <p:nvPr/>
        </p:nvPicPr>
        <p:blipFill>
          <a:blip r:embed="rId3">
            <a:alphaModFix/>
          </a:blip>
          <a:stretch>
            <a:fillRect/>
          </a:stretch>
        </p:blipFill>
        <p:spPr>
          <a:xfrm>
            <a:off x="5943600" y="1657350"/>
            <a:ext cx="2819400" cy="1524000"/>
          </a:xfrm>
          <a:prstGeom prst="rect">
            <a:avLst/>
          </a:prstGeom>
          <a:noFill/>
          <a:ln>
            <a:noFill/>
          </a:ln>
        </p:spPr>
      </p:pic>
      <p:sp>
        <p:nvSpPr>
          <p:cNvPr id="230" name="Shape 230"/>
          <p:cNvSpPr txBox="1"/>
          <p:nvPr/>
        </p:nvSpPr>
        <p:spPr>
          <a:xfrm>
            <a:off x="5791200" y="3218850"/>
            <a:ext cx="3124200" cy="572100"/>
          </a:xfrm>
          <a:prstGeom prst="rect">
            <a:avLst/>
          </a:prstGeom>
          <a:noFill/>
          <a:ln>
            <a:noFill/>
          </a:ln>
        </p:spPr>
        <p:txBody>
          <a:bodyPr lIns="91425" tIns="91425" rIns="91425" bIns="91425" anchor="ctr" anchorCtr="0">
            <a:noAutofit/>
          </a:bodyPr>
          <a:lstStyle/>
          <a:p>
            <a:pPr lvl="0" algn="ctr" rtl="0">
              <a:spcBef>
                <a:spcPts val="0"/>
              </a:spcBef>
              <a:buNone/>
            </a:pPr>
            <a:r>
              <a:rPr lang="en" sz="800" dirty="0">
                <a:solidFill>
                  <a:schemeClr val="dk1"/>
                </a:solidFill>
              </a:rPr>
              <a:t>R</a:t>
            </a:r>
            <a:r>
              <a:rPr lang="en" sz="800" dirty="0" smtClean="0">
                <a:solidFill>
                  <a:schemeClr val="dk1"/>
                </a:solidFill>
              </a:rPr>
              <a:t>etrieved </a:t>
            </a:r>
            <a:r>
              <a:rPr lang="en" sz="800" dirty="0">
                <a:solidFill>
                  <a:schemeClr val="dk1"/>
                </a:solidFill>
              </a:rPr>
              <a:t>from </a:t>
            </a:r>
            <a:r>
              <a:rPr lang="en" sz="800" dirty="0"/>
              <a:t>http://</a:t>
            </a:r>
            <a:r>
              <a:rPr lang="en" sz="800" dirty="0" smtClean="0"/>
              <a:t>www.clarkcountynv.gov/Depts/social_service/Services/pages/Step-up.aspx</a:t>
            </a:r>
            <a:endParaRPr lang="en" sz="800" dirty="0"/>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82175"/>
            <a:ext cx="8229600" cy="825600"/>
          </a:xfrm>
          <a:prstGeom prst="rect">
            <a:avLst/>
          </a:prstGeom>
        </p:spPr>
        <p:txBody>
          <a:bodyPr lIns="91425" tIns="91425" rIns="91425" bIns="91425" anchor="b" anchorCtr="0">
            <a:noAutofit/>
          </a:bodyPr>
          <a:lstStyle/>
          <a:p>
            <a:pPr lvl="0" rtl="0">
              <a:spcBef>
                <a:spcPts val="0"/>
              </a:spcBef>
              <a:buNone/>
            </a:pPr>
            <a:r>
              <a:rPr lang="en" sz="3400"/>
              <a:t>Independent Living Resources</a:t>
            </a:r>
          </a:p>
        </p:txBody>
      </p:sp>
      <p:sp>
        <p:nvSpPr>
          <p:cNvPr id="236" name="Shape 236"/>
          <p:cNvSpPr txBox="1">
            <a:spLocks noGrp="1"/>
          </p:cNvSpPr>
          <p:nvPr>
            <p:ph type="body" idx="1"/>
          </p:nvPr>
        </p:nvSpPr>
        <p:spPr>
          <a:xfrm>
            <a:off x="0" y="1300975"/>
            <a:ext cx="7315200" cy="3842525"/>
          </a:xfrm>
          <a:prstGeom prst="rect">
            <a:avLst/>
          </a:prstGeom>
        </p:spPr>
        <p:txBody>
          <a:bodyPr lIns="91425" tIns="91425" rIns="91425" bIns="91425" anchor="t" anchorCtr="0">
            <a:noAutofit/>
          </a:bodyPr>
          <a:lstStyle/>
          <a:p>
            <a:pPr rtl="0">
              <a:spcBef>
                <a:spcPts val="0"/>
              </a:spcBef>
              <a:buNone/>
            </a:pPr>
            <a:r>
              <a:rPr lang="en" sz="2400" b="1" dirty="0"/>
              <a:t>Nevada Partnership for Homeless Youth</a:t>
            </a:r>
          </a:p>
          <a:p>
            <a:pPr marL="457200" lvl="0" indent="-342900" rtl="0">
              <a:spcBef>
                <a:spcPts val="0"/>
              </a:spcBef>
              <a:buClr>
                <a:schemeClr val="dk2"/>
              </a:buClr>
              <a:buSzPct val="100000"/>
              <a:buFont typeface="Arial"/>
              <a:buChar char="●"/>
            </a:pPr>
            <a:r>
              <a:rPr lang="en" sz="1800" dirty="0"/>
              <a:t>Independent Living (transitional housing) Program</a:t>
            </a:r>
          </a:p>
          <a:p>
            <a:pPr marL="457200" lvl="0" indent="-342900" rtl="0">
              <a:spcBef>
                <a:spcPts val="0"/>
              </a:spcBef>
              <a:buClr>
                <a:schemeClr val="dk2"/>
              </a:buClr>
              <a:buSzPct val="100000"/>
              <a:buFont typeface="Arial"/>
              <a:buChar char="●"/>
            </a:pPr>
            <a:r>
              <a:rPr lang="en" sz="1800" dirty="0"/>
              <a:t>~ 20% of youth experience homelessness within 2 years of aging out of foster </a:t>
            </a:r>
            <a:r>
              <a:rPr lang="en" sz="1800" dirty="0" smtClean="0"/>
              <a:t>care</a:t>
            </a:r>
            <a:endParaRPr lang="en" sz="1800" dirty="0"/>
          </a:p>
          <a:p>
            <a:pPr marL="457200" lvl="0" indent="-342900" rtl="0">
              <a:spcBef>
                <a:spcPts val="0"/>
              </a:spcBef>
              <a:buClr>
                <a:schemeClr val="dk2"/>
              </a:buClr>
              <a:buSzPct val="100000"/>
              <a:buFont typeface="Arial"/>
              <a:buChar char="●"/>
            </a:pPr>
            <a:r>
              <a:rPr lang="en" sz="1800" dirty="0"/>
              <a:t>48 out of 162 clients spent time in foster care; 5 aged-out; 7 ran away before turning 18 making them ineligible for other programs</a:t>
            </a:r>
          </a:p>
          <a:p>
            <a:pPr marL="457200" lvl="0" indent="-342900" rtl="0">
              <a:spcBef>
                <a:spcPts val="0"/>
              </a:spcBef>
              <a:buClr>
                <a:schemeClr val="dk2"/>
              </a:buClr>
              <a:buSzPct val="100000"/>
              <a:buFont typeface="Arial"/>
              <a:buChar char="●"/>
            </a:pPr>
            <a:r>
              <a:rPr lang="en" sz="1800" dirty="0"/>
              <a:t>Serves all youth ages 12 through 18 (or 19 if graduate from program)</a:t>
            </a:r>
          </a:p>
          <a:p>
            <a:pPr marL="457200" lvl="0" indent="-342900" rtl="0">
              <a:spcBef>
                <a:spcPts val="0"/>
              </a:spcBef>
              <a:buClr>
                <a:schemeClr val="dk2"/>
              </a:buClr>
              <a:buSzPct val="100000"/>
              <a:buFont typeface="Arial"/>
              <a:buChar char="●"/>
            </a:pPr>
            <a:r>
              <a:rPr lang="en" sz="1800" dirty="0"/>
              <a:t>Youth live with house parents in condos throughout Clark County </a:t>
            </a:r>
          </a:p>
          <a:p>
            <a:pPr marL="914400" lvl="1" indent="-317500" rtl="0">
              <a:spcBef>
                <a:spcPts val="0"/>
              </a:spcBef>
              <a:buClr>
                <a:schemeClr val="dk2"/>
              </a:buClr>
              <a:buSzPct val="100000"/>
              <a:buFont typeface="Arial"/>
              <a:buChar char="○"/>
            </a:pPr>
            <a:r>
              <a:rPr lang="en" sz="1400" dirty="0"/>
              <a:t>School enrollment and/or full-time work is requirement</a:t>
            </a:r>
          </a:p>
          <a:p>
            <a:pPr marL="914400" lvl="1" indent="-317500" rtl="0">
              <a:spcBef>
                <a:spcPts val="0"/>
              </a:spcBef>
              <a:buClr>
                <a:schemeClr val="dk2"/>
              </a:buClr>
              <a:buSzPct val="100000"/>
              <a:buFont typeface="Arial"/>
              <a:buChar char="○"/>
            </a:pPr>
            <a:r>
              <a:rPr lang="en" sz="1400" dirty="0"/>
              <a:t>Must save ½ of income (returned upon graduation)</a:t>
            </a:r>
          </a:p>
          <a:p>
            <a:pPr marL="914400" lvl="1" indent="-317500" rtl="0">
              <a:spcBef>
                <a:spcPts val="0"/>
              </a:spcBef>
              <a:buClr>
                <a:schemeClr val="dk2"/>
              </a:buClr>
              <a:buSzPct val="100000"/>
              <a:buFont typeface="Arial"/>
              <a:buChar char="○"/>
            </a:pPr>
            <a:r>
              <a:rPr lang="en" sz="1400" dirty="0"/>
              <a:t>Daily contact with support staff</a:t>
            </a:r>
          </a:p>
          <a:p>
            <a:pPr marL="914400" lvl="1" indent="-317500" rtl="0">
              <a:spcBef>
                <a:spcPts val="0"/>
              </a:spcBef>
              <a:buClr>
                <a:schemeClr val="dk2"/>
              </a:buClr>
              <a:buSzPct val="100000"/>
              <a:buFont typeface="Arial"/>
              <a:buChar char="○"/>
            </a:pPr>
            <a:r>
              <a:rPr lang="en" sz="1400" dirty="0"/>
              <a:t>Weekly life skills classes, </a:t>
            </a:r>
            <a:r>
              <a:rPr lang="en" sz="1400" dirty="0" smtClean="0"/>
              <a:t>counseling</a:t>
            </a:r>
          </a:p>
          <a:p>
            <a:pPr marL="596900" lvl="1" algn="r"/>
            <a:r>
              <a:rPr lang="en-US" sz="1200" dirty="0" smtClean="0"/>
              <a:t>(</a:t>
            </a:r>
            <a:r>
              <a:rPr lang="en" sz="1200" dirty="0"/>
              <a:t>FosterClub, </a:t>
            </a:r>
            <a:r>
              <a:rPr lang="en" sz="1200" dirty="0" smtClean="0"/>
              <a:t>n.d.; </a:t>
            </a:r>
            <a:r>
              <a:rPr lang="en-US" sz="1200" dirty="0" smtClean="0"/>
              <a:t>Nevada </a:t>
            </a:r>
            <a:r>
              <a:rPr lang="en-US" sz="1200" dirty="0"/>
              <a:t>Partnership for Homeless </a:t>
            </a:r>
            <a:r>
              <a:rPr lang="en-US" sz="1200" dirty="0" smtClean="0"/>
              <a:t>Youth, 2015)</a:t>
            </a:r>
            <a:endParaRPr lang="en" sz="1200" dirty="0"/>
          </a:p>
        </p:txBody>
      </p:sp>
      <p:pic>
        <p:nvPicPr>
          <p:cNvPr id="237" name="Shape 237"/>
          <p:cNvPicPr preferRelativeResize="0"/>
          <p:nvPr/>
        </p:nvPicPr>
        <p:blipFill>
          <a:blip r:embed="rId3">
            <a:alphaModFix/>
          </a:blip>
          <a:stretch>
            <a:fillRect/>
          </a:stretch>
        </p:blipFill>
        <p:spPr>
          <a:xfrm>
            <a:off x="7358743" y="2212652"/>
            <a:ext cx="1747600" cy="982306"/>
          </a:xfrm>
          <a:prstGeom prst="rect">
            <a:avLst/>
          </a:prstGeom>
          <a:noFill/>
          <a:ln>
            <a:noFill/>
          </a:ln>
        </p:spPr>
      </p:pic>
      <p:sp>
        <p:nvSpPr>
          <p:cNvPr id="238" name="Shape 238"/>
          <p:cNvSpPr txBox="1"/>
          <p:nvPr/>
        </p:nvSpPr>
        <p:spPr>
          <a:xfrm>
            <a:off x="7385514" y="3181350"/>
            <a:ext cx="1747600" cy="838200"/>
          </a:xfrm>
          <a:prstGeom prst="rect">
            <a:avLst/>
          </a:prstGeom>
          <a:noFill/>
          <a:ln>
            <a:noFill/>
          </a:ln>
        </p:spPr>
        <p:txBody>
          <a:bodyPr lIns="91425" tIns="91425" rIns="91425" bIns="91425" anchor="ctr" anchorCtr="0">
            <a:noAutofit/>
          </a:bodyPr>
          <a:lstStyle/>
          <a:p>
            <a:pPr algn="ctr" rtl="0">
              <a:spcBef>
                <a:spcPts val="0"/>
              </a:spcBef>
              <a:buNone/>
            </a:pPr>
            <a:r>
              <a:rPr lang="en" sz="800" dirty="0" smtClean="0"/>
              <a:t>Retrieved from http://www.nphy.org/what-we-do/independent-living-program/</a:t>
            </a:r>
            <a:endParaRPr lang="en" sz="800" dirty="0"/>
          </a:p>
          <a:p>
            <a:pPr lvl="0" rtl="0">
              <a:spcBef>
                <a:spcPts val="0"/>
              </a:spcBef>
              <a:buNone/>
            </a:pPr>
            <a:endParaRPr sz="1000" dirty="0"/>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sz="3400"/>
              <a:t>Occupational Therapist’s Role</a:t>
            </a:r>
          </a:p>
        </p:txBody>
      </p:sp>
      <p:sp>
        <p:nvSpPr>
          <p:cNvPr id="244" name="Shape 244"/>
          <p:cNvSpPr txBox="1">
            <a:spLocks noGrp="1"/>
          </p:cNvSpPr>
          <p:nvPr>
            <p:ph type="body" idx="1"/>
          </p:nvPr>
        </p:nvSpPr>
        <p:spPr>
          <a:xfrm>
            <a:off x="76201" y="1347475"/>
            <a:ext cx="8610474" cy="3578400"/>
          </a:xfrm>
          <a:prstGeom prst="rect">
            <a:avLst/>
          </a:prstGeom>
        </p:spPr>
        <p:txBody>
          <a:bodyPr lIns="91425" tIns="91425" rIns="91425" bIns="91425" anchor="t" anchorCtr="0">
            <a:noAutofit/>
          </a:bodyPr>
          <a:lstStyle/>
          <a:p>
            <a:pPr lvl="0" algn="ctr" rtl="0">
              <a:spcBef>
                <a:spcPts val="0"/>
              </a:spcBef>
              <a:buNone/>
            </a:pPr>
            <a:r>
              <a:rPr lang="en" sz="1600" b="1" dirty="0"/>
              <a:t>Transitions are “actions coordinated to prepare for or facilitate a change, such as from one functional level to another, from one life [change] to another, from one program to another, or from one environment to </a:t>
            </a:r>
            <a:r>
              <a:rPr lang="en" sz="1600" b="1" dirty="0" smtClean="0"/>
              <a:t>another” (AOTA</a:t>
            </a:r>
            <a:r>
              <a:rPr lang="en" sz="1600" b="1" dirty="0"/>
              <a:t>, 1998, p. 866). </a:t>
            </a:r>
          </a:p>
          <a:p>
            <a:pPr lvl="0" algn="ctr" rtl="0">
              <a:spcBef>
                <a:spcPts val="0"/>
              </a:spcBef>
              <a:buNone/>
            </a:pPr>
            <a:endParaRPr lang="en" sz="1600" b="1" dirty="0"/>
          </a:p>
          <a:p>
            <a:pPr marL="457200" lvl="0" indent="-330200" rtl="0">
              <a:spcBef>
                <a:spcPts val="0"/>
              </a:spcBef>
              <a:buClr>
                <a:schemeClr val="dk2"/>
              </a:buClr>
              <a:buSzPct val="100000"/>
              <a:buFont typeface="Arial"/>
              <a:buChar char="●"/>
            </a:pPr>
            <a:r>
              <a:rPr lang="en" sz="1600" dirty="0"/>
              <a:t>Examine five aspects of performance facilitating/ hindering performance</a:t>
            </a:r>
          </a:p>
          <a:p>
            <a:pPr marL="457200" lvl="0" indent="-330200" rtl="0">
              <a:spcBef>
                <a:spcPts val="0"/>
              </a:spcBef>
              <a:buClr>
                <a:schemeClr val="dk2"/>
              </a:buClr>
              <a:buSzPct val="100000"/>
              <a:buFont typeface="Arial"/>
              <a:buChar char="●"/>
            </a:pPr>
            <a:r>
              <a:rPr lang="en" sz="1600" dirty="0"/>
              <a:t>Provide education regarding health care</a:t>
            </a:r>
          </a:p>
          <a:p>
            <a:pPr marL="457200" lvl="0" indent="-330200" rtl="0">
              <a:spcBef>
                <a:spcPts val="0"/>
              </a:spcBef>
              <a:buClr>
                <a:schemeClr val="dk2"/>
              </a:buClr>
              <a:buSzPct val="100000"/>
              <a:buFont typeface="Arial"/>
              <a:buChar char="●"/>
            </a:pPr>
            <a:r>
              <a:rPr lang="en" sz="1600" dirty="0"/>
              <a:t>Teach </a:t>
            </a:r>
            <a:r>
              <a:rPr lang="en" sz="1600" dirty="0">
                <a:latin typeface="Verdana"/>
                <a:ea typeface="Verdana"/>
                <a:cs typeface="Verdana"/>
                <a:sym typeface="Verdana"/>
              </a:rPr>
              <a:t>social or interpersonal skills, cognitive skills, emotional coping skills</a:t>
            </a:r>
          </a:p>
          <a:p>
            <a:pPr marL="457200" lvl="0" indent="-330200" rtl="0">
              <a:spcBef>
                <a:spcPts val="0"/>
              </a:spcBef>
              <a:buClr>
                <a:schemeClr val="dk2"/>
              </a:buClr>
              <a:buSzPct val="100000"/>
              <a:buFont typeface="Arial"/>
              <a:buChar char="●"/>
            </a:pPr>
            <a:r>
              <a:rPr lang="en" sz="1600" dirty="0"/>
              <a:t>Provide knowledge and skills regarding transition services</a:t>
            </a:r>
          </a:p>
          <a:p>
            <a:pPr marL="914400" lvl="1" indent="-330200" rtl="0">
              <a:spcBef>
                <a:spcPts val="0"/>
              </a:spcBef>
              <a:buClr>
                <a:schemeClr val="dk2"/>
              </a:buClr>
              <a:buSzPct val="100000"/>
              <a:buFont typeface="Courier New"/>
              <a:buChar char="o"/>
            </a:pPr>
            <a:r>
              <a:rPr lang="en" sz="1600" dirty="0"/>
              <a:t>School-based practice</a:t>
            </a:r>
          </a:p>
          <a:p>
            <a:pPr marL="1371600" lvl="2" indent="-304800" rtl="0">
              <a:spcBef>
                <a:spcPts val="0"/>
              </a:spcBef>
              <a:buClr>
                <a:schemeClr val="dk2"/>
              </a:buClr>
              <a:buSzPct val="100000"/>
              <a:buFont typeface="Wingdings"/>
              <a:buChar char="§"/>
            </a:pPr>
            <a:r>
              <a:rPr lang="en" sz="1200" dirty="0"/>
              <a:t>Increasing the number and variety of community places</a:t>
            </a:r>
          </a:p>
          <a:p>
            <a:pPr marL="1371600" lvl="2" indent="-304800" rtl="0">
              <a:spcBef>
                <a:spcPts val="0"/>
              </a:spcBef>
              <a:buClr>
                <a:schemeClr val="dk2"/>
              </a:buClr>
              <a:buSzPct val="100000"/>
              <a:buFont typeface="Wingdings"/>
              <a:buChar char="§"/>
            </a:pPr>
            <a:r>
              <a:rPr lang="en" sz="1200" dirty="0"/>
              <a:t>Assisting in developing and expressing autonomy</a:t>
            </a:r>
          </a:p>
          <a:p>
            <a:pPr marL="1371600" lvl="2" indent="-304800" rtl="0">
              <a:spcBef>
                <a:spcPts val="0"/>
              </a:spcBef>
              <a:buClr>
                <a:schemeClr val="dk2"/>
              </a:buClr>
              <a:buSzPct val="100000"/>
              <a:buFont typeface="Wingdings"/>
              <a:buChar char="§"/>
            </a:pPr>
            <a:r>
              <a:rPr lang="en" sz="1200" dirty="0"/>
              <a:t>Build experiences and supports</a:t>
            </a:r>
          </a:p>
          <a:p>
            <a:pPr marL="1371600" lvl="2" indent="-304800" rtl="0">
              <a:spcBef>
                <a:spcPts val="0"/>
              </a:spcBef>
              <a:buClr>
                <a:schemeClr val="dk2"/>
              </a:buClr>
              <a:buSzPct val="100000"/>
              <a:buFont typeface="Wingdings"/>
              <a:buChar char="§"/>
            </a:pPr>
            <a:r>
              <a:rPr lang="en" sz="1200" dirty="0"/>
              <a:t>Develop valued roles and places in the community</a:t>
            </a:r>
          </a:p>
          <a:p>
            <a:pPr marL="1371600" lvl="2" indent="-304800" rtl="0">
              <a:spcBef>
                <a:spcPts val="0"/>
              </a:spcBef>
              <a:buClr>
                <a:schemeClr val="dk2"/>
              </a:buClr>
              <a:buSzPct val="100000"/>
              <a:buFont typeface="Wingdings"/>
              <a:buChar char="§"/>
            </a:pPr>
            <a:r>
              <a:rPr lang="en" sz="1200" dirty="0"/>
              <a:t>Development of relationships and friendships</a:t>
            </a:r>
          </a:p>
          <a:p>
            <a:pPr marL="1371600" lvl="2" indent="-304800" rtl="0">
              <a:spcBef>
                <a:spcPts val="0"/>
              </a:spcBef>
              <a:buClr>
                <a:schemeClr val="dk2"/>
              </a:buClr>
              <a:buSzPct val="100000"/>
              <a:buFont typeface="Wingdings"/>
              <a:buChar char="§"/>
            </a:pPr>
            <a:r>
              <a:rPr lang="en" sz="1200" dirty="0"/>
              <a:t>Create access to the social network of </a:t>
            </a:r>
            <a:r>
              <a:rPr lang="en" sz="1200" dirty="0" smtClean="0"/>
              <a:t>community</a:t>
            </a:r>
          </a:p>
          <a:p>
            <a:pPr marL="1066800" lvl="2" rtl="0">
              <a:spcBef>
                <a:spcPts val="0"/>
              </a:spcBef>
              <a:buClr>
                <a:schemeClr val="dk2"/>
              </a:buClr>
              <a:buSzPct val="100000"/>
            </a:pPr>
            <a:endParaRPr lang="en" sz="1200" dirty="0"/>
          </a:p>
          <a:p>
            <a:pPr marL="2743200" lvl="0" indent="457200" rtl="0">
              <a:spcBef>
                <a:spcPts val="0"/>
              </a:spcBef>
              <a:buNone/>
            </a:pPr>
            <a:r>
              <a:rPr lang="en" sz="1200" dirty="0"/>
              <a:t>(Craig </a:t>
            </a:r>
            <a:r>
              <a:rPr lang="en" sz="1200" dirty="0" smtClean="0"/>
              <a:t>&amp; Orentlicher</a:t>
            </a:r>
            <a:r>
              <a:rPr lang="en" sz="1200" dirty="0"/>
              <a:t>, 2004)</a:t>
            </a:r>
          </a:p>
          <a:p>
            <a:pPr rtl="0">
              <a:spcBef>
                <a:spcPts val="0"/>
              </a:spcBef>
              <a:buNone/>
            </a:pPr>
            <a:endParaRPr sz="2400" dirty="0"/>
          </a:p>
          <a:p>
            <a:pPr rtl="0">
              <a:spcBef>
                <a:spcPts val="0"/>
              </a:spcBef>
              <a:buNone/>
            </a:pPr>
            <a:endParaRPr dirty="0"/>
          </a:p>
          <a:p>
            <a:pPr>
              <a:spcBef>
                <a:spcPts val="0"/>
              </a:spcBef>
              <a:buNone/>
            </a:pPr>
            <a:endParaRPr dirty="0"/>
          </a:p>
        </p:txBody>
      </p:sp>
      <p:sp>
        <p:nvSpPr>
          <p:cNvPr id="245" name="Shape 245"/>
          <p:cNvSpPr txBox="1"/>
          <p:nvPr/>
        </p:nvSpPr>
        <p:spPr>
          <a:xfrm>
            <a:off x="6047250" y="4747300"/>
            <a:ext cx="2555100" cy="178500"/>
          </a:xfrm>
          <a:prstGeom prst="rect">
            <a:avLst/>
          </a:prstGeom>
          <a:noFill/>
          <a:ln>
            <a:noFill/>
          </a:ln>
        </p:spPr>
        <p:txBody>
          <a:bodyPr lIns="91425" tIns="91425" rIns="91425" bIns="91425" anchor="t" anchorCtr="0">
            <a:noAutofit/>
          </a:bodyPr>
          <a:lstStyle/>
          <a:p>
            <a:pPr>
              <a:spcBef>
                <a:spcPts val="0"/>
              </a:spcBef>
              <a:buNone/>
            </a:pPr>
            <a:r>
              <a:rPr lang="en" sz="600"/>
              <a:t>Retrieved from: http://harrisonhomes.org/special-programs/life-skills/</a:t>
            </a:r>
          </a:p>
        </p:txBody>
      </p:sp>
      <p:pic>
        <p:nvPicPr>
          <p:cNvPr id="246" name="Shape 246"/>
          <p:cNvPicPr preferRelativeResize="0"/>
          <p:nvPr/>
        </p:nvPicPr>
        <p:blipFill>
          <a:blip r:embed="rId3">
            <a:alphaModFix/>
          </a:blip>
          <a:stretch>
            <a:fillRect/>
          </a:stretch>
        </p:blipFill>
        <p:spPr>
          <a:xfrm>
            <a:off x="6311200" y="3265275"/>
            <a:ext cx="1905000" cy="1428750"/>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Emerging Practice</a:t>
            </a:r>
          </a:p>
        </p:txBody>
      </p:sp>
      <p:sp>
        <p:nvSpPr>
          <p:cNvPr id="252" name="Shape 252"/>
          <p:cNvSpPr txBox="1">
            <a:spLocks noGrp="1"/>
          </p:cNvSpPr>
          <p:nvPr>
            <p:ph type="body" idx="1"/>
          </p:nvPr>
        </p:nvSpPr>
        <p:spPr>
          <a:xfrm>
            <a:off x="3760000" y="1460500"/>
            <a:ext cx="4926599" cy="3465299"/>
          </a:xfrm>
          <a:prstGeom prst="rect">
            <a:avLst/>
          </a:prstGeom>
        </p:spPr>
        <p:txBody>
          <a:bodyPr lIns="91425" tIns="91425" rIns="91425" bIns="91425" anchor="t" anchorCtr="0">
            <a:noAutofit/>
          </a:bodyPr>
          <a:lstStyle/>
          <a:p>
            <a:pPr rtl="0">
              <a:spcBef>
                <a:spcPts val="0"/>
              </a:spcBef>
              <a:buNone/>
            </a:pPr>
            <a:r>
              <a:rPr lang="en" sz="2400"/>
              <a:t>Potential for occupational therapy employment opportunities:</a:t>
            </a:r>
          </a:p>
          <a:p>
            <a:pPr marL="457200" lvl="0" indent="-342900" rtl="0">
              <a:spcBef>
                <a:spcPts val="0"/>
              </a:spcBef>
              <a:buClr>
                <a:schemeClr val="dk2"/>
              </a:buClr>
              <a:buSzPct val="100000"/>
              <a:buFont typeface="Arial"/>
              <a:buChar char="●"/>
            </a:pPr>
            <a:r>
              <a:rPr lang="en" sz="1800"/>
              <a:t>School based transitional programs</a:t>
            </a:r>
          </a:p>
          <a:p>
            <a:pPr marL="457200" lvl="0" indent="-342900" rtl="0">
              <a:spcBef>
                <a:spcPts val="0"/>
              </a:spcBef>
              <a:buClr>
                <a:schemeClr val="dk2"/>
              </a:buClr>
              <a:buSzPct val="100000"/>
              <a:buFont typeface="Arial"/>
              <a:buChar char="●"/>
            </a:pPr>
            <a:r>
              <a:rPr lang="en" sz="1800"/>
              <a:t>Community based transitional programs</a:t>
            </a:r>
          </a:p>
          <a:p>
            <a:pPr marL="457200" lvl="0" indent="-342900" rtl="0">
              <a:spcBef>
                <a:spcPts val="0"/>
              </a:spcBef>
              <a:buClr>
                <a:schemeClr val="dk2"/>
              </a:buClr>
              <a:buSzPct val="100000"/>
              <a:buFont typeface="Arial"/>
              <a:buChar char="●"/>
            </a:pPr>
            <a:r>
              <a:rPr lang="en" sz="1800"/>
              <a:t>Life skills training</a:t>
            </a:r>
          </a:p>
          <a:p>
            <a:pPr marL="457200" lvl="0" indent="-342900" rtl="0">
              <a:spcBef>
                <a:spcPts val="0"/>
              </a:spcBef>
              <a:buClr>
                <a:schemeClr val="dk2"/>
              </a:buClr>
              <a:buSzPct val="100000"/>
              <a:buFont typeface="Arial"/>
              <a:buChar char="●"/>
            </a:pPr>
            <a:r>
              <a:rPr lang="en" sz="1800"/>
              <a:t>Youth engagement programs</a:t>
            </a:r>
          </a:p>
          <a:p>
            <a:pPr marL="457200" lvl="0" indent="-342900" rtl="0">
              <a:spcBef>
                <a:spcPts val="0"/>
              </a:spcBef>
              <a:buClr>
                <a:schemeClr val="dk2"/>
              </a:buClr>
              <a:buSzPct val="100000"/>
              <a:buFont typeface="Arial"/>
              <a:buChar char="●"/>
            </a:pPr>
            <a:r>
              <a:rPr lang="en" sz="1800"/>
              <a:t>Support groups</a:t>
            </a:r>
          </a:p>
          <a:p>
            <a:pPr>
              <a:spcBef>
                <a:spcPts val="0"/>
              </a:spcBef>
              <a:buNone/>
            </a:pPr>
            <a:endParaRPr/>
          </a:p>
        </p:txBody>
      </p:sp>
      <p:pic>
        <p:nvPicPr>
          <p:cNvPr id="253" name="Shape 253"/>
          <p:cNvPicPr preferRelativeResize="0"/>
          <p:nvPr/>
        </p:nvPicPr>
        <p:blipFill rotWithShape="1">
          <a:blip r:embed="rId3">
            <a:alphaModFix/>
          </a:blip>
          <a:srcRect l="22606"/>
          <a:stretch/>
        </p:blipFill>
        <p:spPr>
          <a:xfrm>
            <a:off x="187750" y="1460500"/>
            <a:ext cx="1936400" cy="1673600"/>
          </a:xfrm>
          <a:prstGeom prst="rect">
            <a:avLst/>
          </a:prstGeom>
          <a:noFill/>
          <a:ln>
            <a:noFill/>
          </a:ln>
        </p:spPr>
      </p:pic>
      <p:pic>
        <p:nvPicPr>
          <p:cNvPr id="254" name="Shape 254"/>
          <p:cNvPicPr preferRelativeResize="0"/>
          <p:nvPr/>
        </p:nvPicPr>
        <p:blipFill>
          <a:blip r:embed="rId4">
            <a:alphaModFix/>
          </a:blip>
          <a:stretch>
            <a:fillRect/>
          </a:stretch>
        </p:blipFill>
        <p:spPr>
          <a:xfrm>
            <a:off x="152350" y="3247125"/>
            <a:ext cx="2007200" cy="1777799"/>
          </a:xfrm>
          <a:prstGeom prst="rect">
            <a:avLst/>
          </a:prstGeom>
          <a:noFill/>
          <a:ln>
            <a:noFill/>
          </a:ln>
        </p:spPr>
      </p:pic>
      <p:pic>
        <p:nvPicPr>
          <p:cNvPr id="255" name="Shape 255"/>
          <p:cNvPicPr preferRelativeResize="0"/>
          <p:nvPr/>
        </p:nvPicPr>
        <p:blipFill>
          <a:blip r:embed="rId5">
            <a:alphaModFix/>
          </a:blip>
          <a:stretch>
            <a:fillRect/>
          </a:stretch>
        </p:blipFill>
        <p:spPr>
          <a:xfrm>
            <a:off x="2041800" y="2316900"/>
            <a:ext cx="1392374" cy="2084399"/>
          </a:xfrm>
          <a:prstGeom prst="rect">
            <a:avLst/>
          </a:prstGeom>
          <a:noFill/>
          <a:ln>
            <a:noFill/>
          </a:ln>
        </p:spPr>
      </p:pic>
      <p:sp>
        <p:nvSpPr>
          <p:cNvPr id="256" name="Shape 256"/>
          <p:cNvSpPr txBox="1"/>
          <p:nvPr/>
        </p:nvSpPr>
        <p:spPr>
          <a:xfrm>
            <a:off x="2226639" y="4700933"/>
            <a:ext cx="4547099" cy="168899"/>
          </a:xfrm>
          <a:prstGeom prst="rect">
            <a:avLst/>
          </a:prstGeom>
          <a:noFill/>
          <a:ln>
            <a:noFill/>
          </a:ln>
        </p:spPr>
        <p:txBody>
          <a:bodyPr lIns="91425" tIns="91425" rIns="91425" bIns="91425" anchor="t" anchorCtr="0">
            <a:noAutofit/>
          </a:bodyPr>
          <a:lstStyle/>
          <a:p>
            <a:pPr>
              <a:spcBef>
                <a:spcPts val="0"/>
              </a:spcBef>
              <a:buNone/>
            </a:pPr>
            <a:r>
              <a:rPr lang="en" sz="800" dirty="0"/>
              <a:t>Retrieved </a:t>
            </a:r>
            <a:r>
              <a:rPr lang="en" sz="800" dirty="0" smtClean="0"/>
              <a:t>from http</a:t>
            </a:r>
            <a:r>
              <a:rPr lang="en" sz="800" dirty="0"/>
              <a:t>://www.ehow.com/how_5767271_start-life-skills-training-center.html</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Conclusion</a:t>
            </a:r>
          </a:p>
        </p:txBody>
      </p:sp>
      <p:sp>
        <p:nvSpPr>
          <p:cNvPr id="262" name="Shape 262"/>
          <p:cNvSpPr txBox="1">
            <a:spLocks noGrp="1"/>
          </p:cNvSpPr>
          <p:nvPr>
            <p:ph type="body" idx="1"/>
          </p:nvPr>
        </p:nvSpPr>
        <p:spPr>
          <a:xfrm>
            <a:off x="76200" y="1460500"/>
            <a:ext cx="6264499" cy="3473450"/>
          </a:xfrm>
          <a:prstGeom prst="rect">
            <a:avLst/>
          </a:prstGeom>
        </p:spPr>
        <p:txBody>
          <a:bodyPr lIns="91425" tIns="91425" rIns="91425" bIns="91425" anchor="t" anchorCtr="0">
            <a:noAutofit/>
          </a:bodyPr>
          <a:lstStyle/>
          <a:p>
            <a:pPr marL="457200" lvl="0" indent="-342900">
              <a:buFont typeface="Arial"/>
              <a:buChar char="●"/>
            </a:pPr>
            <a:r>
              <a:rPr lang="en-US" sz="1800" dirty="0"/>
              <a:t>Financially, emotionally, psychologically, and physically oppressed </a:t>
            </a:r>
            <a:r>
              <a:rPr lang="en-US" sz="1800" dirty="0" smtClean="0"/>
              <a:t>population</a:t>
            </a:r>
            <a:endParaRPr lang="en-US" sz="1200" dirty="0"/>
          </a:p>
          <a:p>
            <a:pPr marL="457200" lvl="0" indent="-342900">
              <a:buFont typeface="Arial"/>
              <a:buChar char="●"/>
            </a:pPr>
            <a:r>
              <a:rPr lang="en-US" sz="1800" dirty="0" smtClean="0"/>
              <a:t>Psychosocial concerns/“Trash </a:t>
            </a:r>
            <a:r>
              <a:rPr lang="en-US" sz="1800" dirty="0"/>
              <a:t>bag mentality”: </a:t>
            </a:r>
            <a:r>
              <a:rPr lang="en-US" sz="1800" dirty="0" smtClean="0"/>
              <a:t>What message is society sending to foster youth in transition? (Piraino, 2015)</a:t>
            </a:r>
            <a:endParaRPr lang="en-US" sz="1800" dirty="0"/>
          </a:p>
          <a:p>
            <a:pPr marL="457200" lvl="0" indent="-342900">
              <a:buFont typeface="Arial"/>
              <a:buChar char="●"/>
            </a:pPr>
            <a:r>
              <a:rPr lang="en-US" sz="1800" dirty="0"/>
              <a:t>Product of the resources provided through foster care services and familial relationships</a:t>
            </a:r>
          </a:p>
          <a:p>
            <a:pPr marL="457200" lvl="0" indent="-342900">
              <a:buFont typeface="Arial"/>
              <a:buChar char="●"/>
            </a:pPr>
            <a:r>
              <a:rPr lang="en-US" sz="1800" dirty="0"/>
              <a:t>Inconsistent access to and lack of proficient programs nationwide</a:t>
            </a:r>
          </a:p>
          <a:p>
            <a:pPr marL="457200" lvl="0" indent="-342900">
              <a:buFont typeface="Arial"/>
              <a:buChar char="●"/>
            </a:pPr>
            <a:r>
              <a:rPr lang="en-US" sz="1800" dirty="0"/>
              <a:t>Need for community and school programs to educate and provide occupation-based engagement</a:t>
            </a:r>
          </a:p>
          <a:p>
            <a:pPr marL="457200" lvl="0" indent="-342900" rtl="0">
              <a:spcBef>
                <a:spcPts val="0"/>
              </a:spcBef>
              <a:buClr>
                <a:schemeClr val="dk2"/>
              </a:buClr>
              <a:buSzPct val="100000"/>
              <a:buFont typeface="Arial"/>
              <a:buChar char="●"/>
            </a:pPr>
            <a:endParaRPr lang="en" sz="1800" dirty="0"/>
          </a:p>
        </p:txBody>
      </p:sp>
      <p:pic>
        <p:nvPicPr>
          <p:cNvPr id="263" name="Shape 263"/>
          <p:cNvPicPr preferRelativeResize="0"/>
          <p:nvPr/>
        </p:nvPicPr>
        <p:blipFill>
          <a:blip r:embed="rId3">
            <a:alphaModFix/>
          </a:blip>
          <a:stretch>
            <a:fillRect/>
          </a:stretch>
        </p:blipFill>
        <p:spPr>
          <a:xfrm>
            <a:off x="6416425" y="1524800"/>
            <a:ext cx="2208924" cy="2798974"/>
          </a:xfrm>
          <a:prstGeom prst="rect">
            <a:avLst/>
          </a:prstGeom>
          <a:noFill/>
          <a:ln>
            <a:noFill/>
          </a:ln>
        </p:spPr>
      </p:pic>
      <p:sp>
        <p:nvSpPr>
          <p:cNvPr id="264" name="Shape 264"/>
          <p:cNvSpPr txBox="1"/>
          <p:nvPr/>
        </p:nvSpPr>
        <p:spPr>
          <a:xfrm>
            <a:off x="6203437" y="4323775"/>
            <a:ext cx="2634900" cy="462600"/>
          </a:xfrm>
          <a:prstGeom prst="rect">
            <a:avLst/>
          </a:prstGeom>
          <a:noFill/>
          <a:ln>
            <a:noFill/>
          </a:ln>
        </p:spPr>
        <p:txBody>
          <a:bodyPr lIns="91425" tIns="91425" rIns="91425" bIns="91425" anchor="t" anchorCtr="0">
            <a:noAutofit/>
          </a:bodyPr>
          <a:lstStyle/>
          <a:p>
            <a:pPr>
              <a:spcBef>
                <a:spcPts val="0"/>
              </a:spcBef>
              <a:buNone/>
            </a:pPr>
            <a:r>
              <a:rPr lang="en" sz="800"/>
              <a:t>Retrieved from http://afamilyforeverychildblog.blogspot.com/2012/09/why-this-foster-kid-blo.html </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Text Placeholder 2"/>
          <p:cNvSpPr>
            <a:spLocks noGrp="1"/>
          </p:cNvSpPr>
          <p:nvPr>
            <p:ph type="body" idx="1"/>
          </p:nvPr>
        </p:nvSpPr>
        <p:spPr>
          <a:xfrm>
            <a:off x="152400" y="1428750"/>
            <a:ext cx="8534400" cy="3497048"/>
          </a:xfrm>
        </p:spPr>
        <p:txBody>
          <a:bodyPr/>
          <a:lstStyle/>
          <a:p>
            <a:pPr algn="ctr"/>
            <a:r>
              <a:rPr lang="en-US" sz="2000" dirty="0" smtClean="0"/>
              <a:t>“First Person: Aging Out of Foster Care” https</a:t>
            </a:r>
            <a:r>
              <a:rPr lang="en-US" sz="2000" dirty="0"/>
              <a:t>://www.youtube.com/watch?v=fs5OKeEav10</a:t>
            </a:r>
          </a:p>
          <a:p>
            <a:pPr algn="ctr"/>
            <a:endParaRPr lang="en-US" sz="2000" dirty="0" smtClean="0"/>
          </a:p>
          <a:p>
            <a:pPr algn="ctr"/>
            <a:r>
              <a:rPr lang="en-US" sz="2000" dirty="0" smtClean="0"/>
              <a:t>“Aging Out: Life After Foster Care” https</a:t>
            </a:r>
            <a:r>
              <a:rPr lang="en-US" sz="2000" dirty="0"/>
              <a:t>://</a:t>
            </a:r>
            <a:r>
              <a:rPr lang="en-US" sz="2000" dirty="0" smtClean="0"/>
              <a:t>www.youtube.com/watch?v=E3v6Qz9PYDQ</a:t>
            </a:r>
          </a:p>
          <a:p>
            <a:pPr algn="ctr"/>
            <a:endParaRPr lang="en-US" sz="2000" dirty="0" smtClean="0"/>
          </a:p>
          <a:p>
            <a:pPr algn="ctr"/>
            <a:r>
              <a:rPr lang="en-US" sz="2000" dirty="0" smtClean="0">
                <a:solidFill>
                  <a:schemeClr val="bg2"/>
                </a:solidFill>
              </a:rPr>
              <a:t>NPR</a:t>
            </a:r>
            <a:r>
              <a:rPr lang="en-US" sz="2000" dirty="0">
                <a:solidFill>
                  <a:schemeClr val="bg2"/>
                </a:solidFill>
              </a:rPr>
              <a:t>: “Reflections on Aging Out</a:t>
            </a:r>
            <a:r>
              <a:rPr lang="en-US" sz="2000" dirty="0" smtClean="0">
                <a:solidFill>
                  <a:schemeClr val="bg2"/>
                </a:solidFill>
              </a:rPr>
              <a:t>” </a:t>
            </a:r>
            <a:r>
              <a:rPr lang="en-US" sz="2000" dirty="0" smtClean="0"/>
              <a:t>http</a:t>
            </a:r>
            <a:r>
              <a:rPr lang="en-US" sz="2000" dirty="0"/>
              <a:t>://</a:t>
            </a:r>
            <a:r>
              <a:rPr lang="en-US" sz="2000" dirty="0" smtClean="0"/>
              <a:t>www.npr.org/templates/story/story.php?storyId=125594259 </a:t>
            </a:r>
            <a:endParaRPr lang="en-US" sz="2000" dirty="0"/>
          </a:p>
        </p:txBody>
      </p:sp>
    </p:spTree>
    <p:extLst>
      <p:ext uri="{BB962C8B-B14F-4D97-AF65-F5344CB8AC3E}">
        <p14:creationId xmlns:p14="http://schemas.microsoft.com/office/powerpoint/2010/main" val="277527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References</a:t>
            </a:r>
          </a:p>
        </p:txBody>
      </p:sp>
      <p:sp>
        <p:nvSpPr>
          <p:cNvPr id="270" name="Shape 270"/>
          <p:cNvSpPr txBox="1">
            <a:spLocks noGrp="1"/>
          </p:cNvSpPr>
          <p:nvPr>
            <p:ph type="body" idx="1"/>
          </p:nvPr>
        </p:nvSpPr>
        <p:spPr>
          <a:xfrm>
            <a:off x="0" y="1352550"/>
            <a:ext cx="9144000" cy="3790999"/>
          </a:xfrm>
          <a:prstGeom prst="rect">
            <a:avLst/>
          </a:prstGeom>
        </p:spPr>
        <p:txBody>
          <a:bodyPr lIns="91425" tIns="91425" rIns="91425" bIns="91425" anchor="t" anchorCtr="0">
            <a:noAutofit/>
          </a:bodyPr>
          <a:lstStyle/>
          <a:p>
            <a:pPr marL="457200" indent="-457200" rtl="0">
              <a:spcBef>
                <a:spcPts val="0"/>
              </a:spcBef>
              <a:buNone/>
            </a:pPr>
            <a:r>
              <a:rPr lang="en" sz="1200" dirty="0"/>
              <a:t>American Occupational Therapy Association. (1998). Standards of practice. </a:t>
            </a:r>
            <a:r>
              <a:rPr lang="en" sz="1200" i="1" dirty="0"/>
              <a:t>American Journal of Occupational Therapy, </a:t>
            </a:r>
            <a:r>
              <a:rPr lang="en" sz="1200" i="1" dirty="0" smtClean="0"/>
              <a:t>52</a:t>
            </a:r>
            <a:r>
              <a:rPr lang="en" sz="1200" dirty="0" smtClean="0"/>
              <a:t>, 866–869</a:t>
            </a:r>
            <a:r>
              <a:rPr lang="en" sz="1200" dirty="0"/>
              <a:t>. </a:t>
            </a:r>
          </a:p>
          <a:p>
            <a:pPr marL="457200" indent="-457200"/>
            <a:r>
              <a:rPr lang="en" sz="1200" dirty="0"/>
              <a:t>Clark County Department of Family Services. (n.d.). </a:t>
            </a:r>
            <a:r>
              <a:rPr lang="en" sz="1200" i="1" dirty="0"/>
              <a:t>Independent living.</a:t>
            </a:r>
            <a:r>
              <a:rPr lang="en" sz="1200" dirty="0"/>
              <a:t> Retrieved from http://</a:t>
            </a:r>
            <a:r>
              <a:rPr lang="en" sz="1200" dirty="0" smtClean="0"/>
              <a:t>www.clarkcountynv.gov/Depts/family_services/Services/Pages/IndependentLiving.aspx</a:t>
            </a:r>
          </a:p>
          <a:p>
            <a:pPr marL="457200" indent="-457200"/>
            <a:r>
              <a:rPr lang="en" sz="1200" dirty="0" smtClean="0"/>
              <a:t>Clark </a:t>
            </a:r>
            <a:r>
              <a:rPr lang="en" sz="1200" dirty="0"/>
              <a:t>County </a:t>
            </a:r>
            <a:r>
              <a:rPr lang="en" sz="1200" dirty="0" smtClean="0"/>
              <a:t>Nevada </a:t>
            </a:r>
            <a:r>
              <a:rPr lang="en-US" sz="1200" dirty="0" smtClean="0"/>
              <a:t>Social </a:t>
            </a:r>
            <a:r>
              <a:rPr lang="en-US" sz="1200" dirty="0"/>
              <a:t>Services</a:t>
            </a:r>
            <a:r>
              <a:rPr lang="en" sz="1200" dirty="0" smtClean="0"/>
              <a:t>. </a:t>
            </a:r>
            <a:r>
              <a:rPr lang="en" sz="1200" dirty="0"/>
              <a:t>(n.d</a:t>
            </a:r>
            <a:r>
              <a:rPr lang="en" sz="1200" dirty="0" smtClean="0"/>
              <a:t>.)</a:t>
            </a:r>
            <a:r>
              <a:rPr lang="en" sz="1200" i="1" dirty="0" smtClean="0"/>
              <a:t>. Step-Up</a:t>
            </a:r>
            <a:r>
              <a:rPr lang="en" sz="1200" dirty="0"/>
              <a:t>. Retrieved from http://www.clarkcountynv.gov/Depts/social_service/Services/pages/Step-up.aspx</a:t>
            </a:r>
            <a:endParaRPr lang="en" sz="1200" dirty="0">
              <a:hlinkClick r:id="rId3"/>
            </a:endParaRPr>
          </a:p>
          <a:p>
            <a:pPr marL="457200" indent="-457200" rtl="0">
              <a:spcBef>
                <a:spcPts val="0"/>
              </a:spcBef>
              <a:buNone/>
            </a:pPr>
            <a:r>
              <a:rPr lang="en" sz="1200" dirty="0" smtClean="0"/>
              <a:t>Craig</a:t>
            </a:r>
            <a:r>
              <a:rPr lang="en" sz="1200" dirty="0"/>
              <a:t>, M. A., &amp; Orentlicher, M. L. (2004). The role of occupational therapy in providing person-centred transition services: Implication for school based practice. </a:t>
            </a:r>
            <a:r>
              <a:rPr lang="en" sz="1200" i="1" dirty="0"/>
              <a:t>Occupational Therapy International, 11</a:t>
            </a:r>
            <a:r>
              <a:rPr lang="en" sz="1200" dirty="0"/>
              <a:t>(4), 209-228. doi: 10.1002/oti.212</a:t>
            </a:r>
          </a:p>
          <a:p>
            <a:pPr marL="457200" indent="-457200" rtl="0">
              <a:spcBef>
                <a:spcPts val="0"/>
              </a:spcBef>
              <a:buNone/>
            </a:pPr>
            <a:r>
              <a:rPr lang="en" sz="1200" dirty="0"/>
              <a:t>Cunningham, M. J., &amp; Diversi, M. (2013). Aging out: Youths’ perspectives on foster care and the transition to independence. </a:t>
            </a:r>
            <a:r>
              <a:rPr lang="en" sz="1200" i="1" dirty="0"/>
              <a:t>Qualitative Social Work, 12</a:t>
            </a:r>
            <a:r>
              <a:rPr lang="en" sz="1200" dirty="0"/>
              <a:t>(5), 587-602. doi: 10.1177/1473325012445833</a:t>
            </a:r>
          </a:p>
          <a:p>
            <a:pPr marL="457200" indent="-457200" rtl="0">
              <a:spcBef>
                <a:spcPts val="0"/>
              </a:spcBef>
              <a:buNone/>
            </a:pPr>
            <a:r>
              <a:rPr lang="en" sz="1200" dirty="0"/>
              <a:t>Durocher, E., Gibson, B. E., &amp; Rappolt, S. (2013). Occupational justice: A conceptual review.</a:t>
            </a:r>
            <a:r>
              <a:rPr lang="en" sz="1200" i="1" dirty="0"/>
              <a:t> Journal of Occupational Science, 21</a:t>
            </a:r>
            <a:r>
              <a:rPr lang="en" sz="1200" dirty="0"/>
              <a:t>(4), 418-430. doi: </a:t>
            </a:r>
            <a:r>
              <a:rPr lang="en" sz="1200" dirty="0" smtClean="0"/>
              <a:t>10.1080/14427591.2013.775692</a:t>
            </a:r>
          </a:p>
          <a:p>
            <a:pPr marL="457200" indent="-457200"/>
            <a:r>
              <a:rPr lang="en" sz="1200" dirty="0" smtClean="0"/>
              <a:t>Fessler, P. (2010). </a:t>
            </a:r>
            <a:r>
              <a:rPr lang="en-US" sz="1200" i="1" dirty="0"/>
              <a:t>Report: Foster </a:t>
            </a:r>
            <a:r>
              <a:rPr lang="en-US" sz="1200" i="1" dirty="0" smtClean="0"/>
              <a:t>kids face tough times after age 18</a:t>
            </a:r>
            <a:r>
              <a:rPr lang="en-US" sz="1200" dirty="0" smtClean="0"/>
              <a:t>. </a:t>
            </a:r>
            <a:r>
              <a:rPr lang="en-US" sz="1200" dirty="0"/>
              <a:t>Retrieved from http://www.npr.org/templates/story/story.php?storyId=125594259</a:t>
            </a:r>
            <a:endParaRPr lang="en" sz="1200" i="1" dirty="0" smtClean="0"/>
          </a:p>
          <a:p>
            <a:pPr marL="457200" indent="-457200"/>
            <a:r>
              <a:rPr lang="en" sz="1200" dirty="0" smtClean="0"/>
              <a:t>FosterClub. (2015). </a:t>
            </a:r>
            <a:r>
              <a:rPr lang="en" sz="1200" i="1" dirty="0" smtClean="0"/>
              <a:t>Why FosterClub? </a:t>
            </a:r>
            <a:r>
              <a:rPr lang="en" sz="1200" dirty="0" smtClean="0"/>
              <a:t>Retrieved from </a:t>
            </a:r>
            <a:r>
              <a:rPr lang="en-US" sz="1200" dirty="0"/>
              <a:t>https://</a:t>
            </a:r>
            <a:r>
              <a:rPr lang="en-US" sz="1200" dirty="0" smtClean="0"/>
              <a:t>www.fosterclub.com/article/about-us </a:t>
            </a:r>
            <a:endParaRPr lang="en" sz="1200" i="1" dirty="0"/>
          </a:p>
          <a:p>
            <a:pPr marL="457200" indent="-457200" rtl="0">
              <a:spcBef>
                <a:spcPts val="0"/>
              </a:spcBef>
              <a:buNone/>
            </a:pPr>
            <a:r>
              <a:rPr lang="en" sz="1200" dirty="0"/>
              <a:t>Greeson, J. K. P. (2013). Foster youth and the transition to adulthood: The theoretical and conceptual basis for natural mentoring. </a:t>
            </a:r>
            <a:r>
              <a:rPr lang="en" sz="1200" i="1" dirty="0"/>
              <a:t>Emerging Adulthood, 1</a:t>
            </a:r>
            <a:r>
              <a:rPr lang="en" sz="1200" dirty="0"/>
              <a:t>(1), 40-51. doi: 10.1177/2167696812467780</a:t>
            </a:r>
          </a:p>
          <a:p>
            <a:pPr marL="457200" lvl="0" indent="-457200" rtl="0">
              <a:spcBef>
                <a:spcPts val="0"/>
              </a:spcBef>
              <a:buNone/>
            </a:pPr>
            <a:r>
              <a:rPr lang="en" sz="1200" dirty="0"/>
              <a:t>Munson, M. R., Smalling, S. E., Spencer, R., Scott, L. D., &amp; Tracy, E. M. (2010). A steady presence in the midst of change: Non-kin natural mentors in the lives of older youth exiting foster care. </a:t>
            </a:r>
            <a:r>
              <a:rPr lang="en" sz="1200" i="1" dirty="0"/>
              <a:t>Children and Youth Services </a:t>
            </a:r>
            <a:r>
              <a:rPr lang="en" sz="1200" i="1" dirty="0" smtClean="0"/>
              <a:t>Review, 32</a:t>
            </a:r>
            <a:r>
              <a:rPr lang="en" sz="1200" dirty="0" smtClean="0"/>
              <a:t>, </a:t>
            </a:r>
            <a:r>
              <a:rPr lang="en" sz="1200" dirty="0"/>
              <a:t>527-535. doi:10.1016/j.childyouth.2009.11.005</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lvl="0" rtl="0">
              <a:spcBef>
                <a:spcPts val="0"/>
              </a:spcBef>
              <a:buNone/>
            </a:pPr>
            <a:r>
              <a:rPr lang="en"/>
              <a:t>References</a:t>
            </a:r>
          </a:p>
        </p:txBody>
      </p:sp>
      <p:sp>
        <p:nvSpPr>
          <p:cNvPr id="276" name="Shape 276"/>
          <p:cNvSpPr txBox="1">
            <a:spLocks noGrp="1"/>
          </p:cNvSpPr>
          <p:nvPr>
            <p:ph type="body" idx="1"/>
          </p:nvPr>
        </p:nvSpPr>
        <p:spPr>
          <a:xfrm>
            <a:off x="0" y="1460500"/>
            <a:ext cx="9143999" cy="3683099"/>
          </a:xfrm>
          <a:prstGeom prst="rect">
            <a:avLst/>
          </a:prstGeom>
        </p:spPr>
        <p:txBody>
          <a:bodyPr lIns="91425" tIns="91425" rIns="91425" bIns="91425" anchor="t" anchorCtr="0">
            <a:noAutofit/>
          </a:bodyPr>
          <a:lstStyle/>
          <a:p>
            <a:pPr marL="457200" lvl="0" indent="-457200" rtl="0">
              <a:spcBef>
                <a:spcPts val="0"/>
              </a:spcBef>
              <a:buClr>
                <a:schemeClr val="dk1"/>
              </a:buClr>
              <a:buSzPct val="91666"/>
              <a:buFont typeface="Arial"/>
              <a:buNone/>
            </a:pPr>
            <a:r>
              <a:rPr lang="en" sz="1200" dirty="0">
                <a:solidFill>
                  <a:schemeClr val="bg2"/>
                </a:solidFill>
              </a:rPr>
              <a:t>Nevada Department of Health &amp; Human </a:t>
            </a:r>
            <a:r>
              <a:rPr lang="en" sz="1200" dirty="0" smtClean="0">
                <a:solidFill>
                  <a:schemeClr val="bg2"/>
                </a:solidFill>
              </a:rPr>
              <a:t>Services Division </a:t>
            </a:r>
            <a:r>
              <a:rPr lang="en" sz="1200" dirty="0">
                <a:solidFill>
                  <a:schemeClr val="bg2"/>
                </a:solidFill>
              </a:rPr>
              <a:t>of Child &amp; Family Services</a:t>
            </a:r>
            <a:r>
              <a:rPr lang="en" sz="1200" dirty="0" smtClean="0">
                <a:solidFill>
                  <a:schemeClr val="bg2"/>
                </a:solidFill>
              </a:rPr>
              <a:t>. (n.d.). </a:t>
            </a:r>
            <a:r>
              <a:rPr lang="en" sz="1200" i="1" dirty="0">
                <a:solidFill>
                  <a:schemeClr val="bg2"/>
                </a:solidFill>
              </a:rPr>
              <a:t>Independent </a:t>
            </a:r>
            <a:r>
              <a:rPr lang="en" sz="1200" i="1" dirty="0" smtClean="0">
                <a:solidFill>
                  <a:schemeClr val="bg2"/>
                </a:solidFill>
              </a:rPr>
              <a:t>Living Program</a:t>
            </a:r>
            <a:r>
              <a:rPr lang="en" sz="1200" i="1" dirty="0">
                <a:solidFill>
                  <a:schemeClr val="bg2"/>
                </a:solidFill>
              </a:rPr>
              <a:t>.</a:t>
            </a:r>
            <a:r>
              <a:rPr lang="en" sz="1200" dirty="0">
                <a:solidFill>
                  <a:schemeClr val="bg2"/>
                </a:solidFill>
              </a:rPr>
              <a:t> Retrieved from http://dcfs.nv.gov/Programs/CWS/IL/</a:t>
            </a:r>
          </a:p>
          <a:p>
            <a:pPr marL="457200" lvl="0" indent="-457200" rtl="0">
              <a:spcBef>
                <a:spcPts val="0"/>
              </a:spcBef>
              <a:buClr>
                <a:schemeClr val="dk1"/>
              </a:buClr>
              <a:buSzPct val="91666"/>
              <a:buFont typeface="Arial"/>
              <a:buNone/>
            </a:pPr>
            <a:r>
              <a:rPr lang="en" sz="1200" dirty="0">
                <a:solidFill>
                  <a:schemeClr val="bg2"/>
                </a:solidFill>
              </a:rPr>
              <a:t>Nevada Partnership for Homeless Youth. (2015). </a:t>
            </a:r>
            <a:r>
              <a:rPr lang="en" sz="1200" i="1" dirty="0">
                <a:solidFill>
                  <a:schemeClr val="bg2"/>
                </a:solidFill>
              </a:rPr>
              <a:t>Independent </a:t>
            </a:r>
            <a:r>
              <a:rPr lang="en" sz="1200" i="1" dirty="0" smtClean="0">
                <a:solidFill>
                  <a:schemeClr val="bg2"/>
                </a:solidFill>
              </a:rPr>
              <a:t>Living </a:t>
            </a:r>
            <a:r>
              <a:rPr lang="en" sz="1200" i="1" dirty="0">
                <a:solidFill>
                  <a:schemeClr val="bg2"/>
                </a:solidFill>
              </a:rPr>
              <a:t>P</a:t>
            </a:r>
            <a:r>
              <a:rPr lang="en" sz="1200" i="1" dirty="0" smtClean="0">
                <a:solidFill>
                  <a:schemeClr val="bg2"/>
                </a:solidFill>
              </a:rPr>
              <a:t>rogram</a:t>
            </a:r>
            <a:r>
              <a:rPr lang="en" sz="1200" i="1" dirty="0">
                <a:solidFill>
                  <a:schemeClr val="bg2"/>
                </a:solidFill>
              </a:rPr>
              <a:t>.</a:t>
            </a:r>
            <a:r>
              <a:rPr lang="en" sz="1200" dirty="0">
                <a:solidFill>
                  <a:schemeClr val="bg2"/>
                </a:solidFill>
              </a:rPr>
              <a:t> Retrieved </a:t>
            </a:r>
            <a:r>
              <a:rPr lang="en" sz="1200" dirty="0" smtClean="0">
                <a:solidFill>
                  <a:schemeClr val="bg2"/>
                </a:solidFill>
              </a:rPr>
              <a:t>from http</a:t>
            </a:r>
            <a:r>
              <a:rPr lang="en" sz="1200" dirty="0">
                <a:solidFill>
                  <a:schemeClr val="bg2"/>
                </a:solidFill>
              </a:rPr>
              <a:t>://</a:t>
            </a:r>
            <a:r>
              <a:rPr lang="en" sz="1200" dirty="0" smtClean="0">
                <a:solidFill>
                  <a:schemeClr val="bg2"/>
                </a:solidFill>
              </a:rPr>
              <a:t>www.nphy.org/what-we-do/independent-living-program/</a:t>
            </a:r>
          </a:p>
          <a:p>
            <a:pPr marL="457200" lvl="0" indent="-457200">
              <a:buClr>
                <a:schemeClr val="dk1"/>
              </a:buClr>
              <a:buSzPct val="91666"/>
            </a:pPr>
            <a:r>
              <a:rPr lang="en" sz="1200" dirty="0" smtClean="0">
                <a:solidFill>
                  <a:schemeClr val="bg2"/>
                </a:solidFill>
              </a:rPr>
              <a:t>Piraino, M. (2015). </a:t>
            </a:r>
            <a:r>
              <a:rPr lang="en" sz="1200" i="1" dirty="0" smtClean="0">
                <a:solidFill>
                  <a:schemeClr val="bg2"/>
                </a:solidFill>
              </a:rPr>
              <a:t>No more trashbag kids. </a:t>
            </a:r>
            <a:r>
              <a:rPr lang="en" sz="1200" dirty="0" smtClean="0">
                <a:solidFill>
                  <a:schemeClr val="bg2"/>
                </a:solidFill>
              </a:rPr>
              <a:t>Retrieved from </a:t>
            </a:r>
            <a:r>
              <a:rPr lang="en-US" sz="1200" dirty="0">
                <a:solidFill>
                  <a:schemeClr val="bg2"/>
                </a:solidFill>
              </a:rPr>
              <a:t>http://www.huffingtonpost.com/michael-piraino/no-more-trashbag-kids_b_6656966.html</a:t>
            </a:r>
            <a:endParaRPr lang="en" sz="1200" dirty="0" smtClean="0">
              <a:solidFill>
                <a:schemeClr val="bg2"/>
              </a:solidFill>
            </a:endParaRPr>
          </a:p>
          <a:p>
            <a:pPr marL="457200" indent="-457200" rtl="0">
              <a:spcBef>
                <a:spcPts val="0"/>
              </a:spcBef>
              <a:buNone/>
            </a:pPr>
            <a:r>
              <a:rPr lang="en" sz="1200" dirty="0" smtClean="0">
                <a:solidFill>
                  <a:schemeClr val="bg2"/>
                </a:solidFill>
              </a:rPr>
              <a:t>Shirk</a:t>
            </a:r>
            <a:r>
              <a:rPr lang="en" sz="1200" dirty="0">
                <a:solidFill>
                  <a:schemeClr val="bg2"/>
                </a:solidFill>
              </a:rPr>
              <a:t>, M., &amp; Stangler, G. (2004). </a:t>
            </a:r>
            <a:r>
              <a:rPr lang="en" sz="1200" i="1" dirty="0">
                <a:solidFill>
                  <a:schemeClr val="bg2"/>
                </a:solidFill>
              </a:rPr>
              <a:t>On their own: What happens to kids when they age out of the foster care system</a:t>
            </a:r>
            <a:r>
              <a:rPr lang="en" sz="1200" dirty="0">
                <a:solidFill>
                  <a:schemeClr val="bg2"/>
                </a:solidFill>
              </a:rPr>
              <a:t>. Boulder, CO: Westview Press.</a:t>
            </a:r>
          </a:p>
          <a:p>
            <a:pPr marL="457200" lvl="0" indent="-457200" rtl="0">
              <a:spcBef>
                <a:spcPts val="0"/>
              </a:spcBef>
              <a:buNone/>
            </a:pPr>
            <a:r>
              <a:rPr lang="en" sz="1200" dirty="0">
                <a:solidFill>
                  <a:schemeClr val="bg2"/>
                </a:solidFill>
              </a:rPr>
              <a:t>Soronen, R. (2014). </a:t>
            </a:r>
            <a:r>
              <a:rPr lang="en" sz="1200" i="1" dirty="0">
                <a:solidFill>
                  <a:schemeClr val="bg2"/>
                </a:solidFill>
              </a:rPr>
              <a:t>We are abandoning children in foster care. </a:t>
            </a:r>
            <a:r>
              <a:rPr lang="en" sz="1200" dirty="0">
                <a:solidFill>
                  <a:schemeClr val="bg2"/>
                </a:solidFill>
              </a:rPr>
              <a:t>Retrieved from http://http://www.cnn.com/2014/04/16/opinion/soronen-foster-children</a:t>
            </a:r>
            <a:r>
              <a:rPr lang="en" sz="1200" dirty="0" smtClean="0">
                <a:solidFill>
                  <a:schemeClr val="bg2"/>
                </a:solidFill>
              </a:rPr>
              <a:t>/</a:t>
            </a:r>
          </a:p>
          <a:p>
            <a:pPr marL="457200" indent="-457200"/>
            <a:r>
              <a:rPr lang="en-US" sz="1200" dirty="0">
                <a:solidFill>
                  <a:schemeClr val="bg2"/>
                </a:solidFill>
              </a:rPr>
              <a:t>Specialized Alternatives for Families and Youth</a:t>
            </a:r>
            <a:r>
              <a:rPr lang="en" sz="1200" dirty="0">
                <a:solidFill>
                  <a:schemeClr val="bg2"/>
                </a:solidFill>
              </a:rPr>
              <a:t>. (2015).</a:t>
            </a:r>
            <a:r>
              <a:rPr lang="en" sz="1200" i="1" dirty="0">
                <a:solidFill>
                  <a:schemeClr val="bg2"/>
                </a:solidFill>
              </a:rPr>
              <a:t> Independent Living Program</a:t>
            </a:r>
            <a:r>
              <a:rPr lang="en" sz="1200" dirty="0">
                <a:solidFill>
                  <a:schemeClr val="bg2"/>
                </a:solidFill>
              </a:rPr>
              <a:t>. Retrieved from http://</a:t>
            </a:r>
            <a:r>
              <a:rPr lang="en" sz="1200" dirty="0" smtClean="0">
                <a:solidFill>
                  <a:schemeClr val="bg2"/>
                </a:solidFill>
              </a:rPr>
              <a:t>www.safy.org/programsServices/independentLivingProgram.aspx</a:t>
            </a:r>
          </a:p>
          <a:p>
            <a:pPr marL="457200" lvl="0" indent="-457200"/>
            <a:r>
              <a:rPr lang="en" sz="1200" dirty="0" smtClean="0">
                <a:solidFill>
                  <a:schemeClr val="bg2"/>
                </a:solidFill>
              </a:rPr>
              <a:t>Stangler, G. (2013). </a:t>
            </a:r>
            <a:r>
              <a:rPr lang="en" sz="1200" i="1" dirty="0" smtClean="0">
                <a:solidFill>
                  <a:schemeClr val="bg2"/>
                </a:solidFill>
              </a:rPr>
              <a:t>Aging out of foster care: The cost of doing nothing affects us all. </a:t>
            </a:r>
            <a:r>
              <a:rPr lang="en" sz="1200" dirty="0" smtClean="0">
                <a:solidFill>
                  <a:schemeClr val="bg2"/>
                </a:solidFill>
              </a:rPr>
              <a:t>Retrieved from </a:t>
            </a:r>
            <a:r>
              <a:rPr lang="en-US" sz="1200" dirty="0">
                <a:solidFill>
                  <a:schemeClr val="bg2"/>
                </a:solidFill>
              </a:rPr>
              <a:t>http://www.huffingtonpost.com/gary-stangler/aging-out-of-foster-care-_</a:t>
            </a:r>
            <a:r>
              <a:rPr lang="en-US" sz="1200" dirty="0" smtClean="0">
                <a:solidFill>
                  <a:schemeClr val="bg2"/>
                </a:solidFill>
              </a:rPr>
              <a:t>b_3658694.html </a:t>
            </a:r>
            <a:endParaRPr lang="en" sz="1200" dirty="0">
              <a:solidFill>
                <a:schemeClr val="bg2"/>
              </a:solidFill>
            </a:endParaRPr>
          </a:p>
          <a:p>
            <a:pPr marL="457200" lvl="0" indent="-457200" rtl="0">
              <a:spcBef>
                <a:spcPts val="0"/>
              </a:spcBef>
              <a:buNone/>
            </a:pPr>
            <a:r>
              <a:rPr lang="en" sz="1200" dirty="0">
                <a:solidFill>
                  <a:schemeClr val="bg2"/>
                </a:solidFill>
              </a:rPr>
              <a:t>Stott, T. (2012). Placement instability and risky behaviors of youth aging out of foster care. </a:t>
            </a:r>
            <a:r>
              <a:rPr lang="en" sz="1200" i="1" dirty="0">
                <a:solidFill>
                  <a:schemeClr val="bg2"/>
                </a:solidFill>
              </a:rPr>
              <a:t>Child &amp; Adolescent Social Work Journal</a:t>
            </a:r>
            <a:r>
              <a:rPr lang="en" sz="1200" dirty="0">
                <a:solidFill>
                  <a:schemeClr val="bg2"/>
                </a:solidFill>
              </a:rPr>
              <a:t>, </a:t>
            </a:r>
            <a:r>
              <a:rPr lang="en" sz="1200" i="1" dirty="0">
                <a:solidFill>
                  <a:schemeClr val="bg2"/>
                </a:solidFill>
              </a:rPr>
              <a:t>29</a:t>
            </a:r>
            <a:r>
              <a:rPr lang="en" sz="1200" dirty="0">
                <a:solidFill>
                  <a:schemeClr val="bg2"/>
                </a:solidFill>
              </a:rPr>
              <a:t>(1), 61-83. doi:10.1007/s10560-011-0247-8</a:t>
            </a:r>
          </a:p>
          <a:p>
            <a:pPr marL="457200" lvl="0" indent="-457200" rtl="0">
              <a:spcBef>
                <a:spcPts val="0"/>
              </a:spcBef>
              <a:buClr>
                <a:schemeClr val="dk1"/>
              </a:buClr>
              <a:buSzPct val="91666"/>
              <a:buFont typeface="Arial"/>
              <a:buNone/>
            </a:pPr>
            <a:r>
              <a:rPr lang="en" sz="1200" dirty="0">
                <a:solidFill>
                  <a:schemeClr val="bg2"/>
                </a:solidFill>
              </a:rPr>
              <a:t>U.S. Census Bureau, (2013). </a:t>
            </a:r>
            <a:r>
              <a:rPr lang="en" sz="1200" i="1" dirty="0">
                <a:solidFill>
                  <a:schemeClr val="bg2"/>
                </a:solidFill>
              </a:rPr>
              <a:t>Characteristics of children under 18 years by age, race, and hispanic or latino origin, for the </a:t>
            </a:r>
            <a:r>
              <a:rPr lang="en" sz="1200" i="1" dirty="0" smtClean="0">
                <a:solidFill>
                  <a:schemeClr val="bg2"/>
                </a:solidFill>
              </a:rPr>
              <a:t>United </a:t>
            </a:r>
            <a:r>
              <a:rPr lang="en" sz="1200" i="1" dirty="0">
                <a:solidFill>
                  <a:schemeClr val="bg2"/>
                </a:solidFill>
              </a:rPr>
              <a:t>S</a:t>
            </a:r>
            <a:r>
              <a:rPr lang="en" sz="1200" i="1" dirty="0" smtClean="0">
                <a:solidFill>
                  <a:schemeClr val="bg2"/>
                </a:solidFill>
              </a:rPr>
              <a:t>tates</a:t>
            </a:r>
            <a:r>
              <a:rPr lang="en" sz="1200" i="1" dirty="0">
                <a:solidFill>
                  <a:schemeClr val="bg2"/>
                </a:solidFill>
              </a:rPr>
              <a:t>: 2013</a:t>
            </a:r>
            <a:r>
              <a:rPr lang="en" sz="1200" dirty="0">
                <a:solidFill>
                  <a:schemeClr val="bg2"/>
                </a:solidFill>
              </a:rPr>
              <a:t>. Retrieved from: http://www.fostercarealumni.org/resources/foster_care_facts_and_statistics.htm</a:t>
            </a:r>
          </a:p>
          <a:p>
            <a:pPr lvl="0" rtl="0">
              <a:spcBef>
                <a:spcPts val="0"/>
              </a:spcBef>
              <a:buNone/>
            </a:pPr>
            <a:endParaRPr sz="1200" dirty="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Group Activity</a:t>
            </a:r>
          </a:p>
        </p:txBody>
      </p:sp>
      <p:sp>
        <p:nvSpPr>
          <p:cNvPr id="48" name="Shape 48"/>
          <p:cNvSpPr txBox="1">
            <a:spLocks noGrp="1"/>
          </p:cNvSpPr>
          <p:nvPr>
            <p:ph type="body" idx="1"/>
          </p:nvPr>
        </p:nvSpPr>
        <p:spPr>
          <a:xfrm>
            <a:off x="260525" y="1433150"/>
            <a:ext cx="5514000" cy="3285300"/>
          </a:xfrm>
          <a:prstGeom prst="rect">
            <a:avLst/>
          </a:prstGeom>
        </p:spPr>
        <p:txBody>
          <a:bodyPr lIns="91425" tIns="91425" rIns="91425" bIns="91425" anchor="t" anchorCtr="0">
            <a:noAutofit/>
          </a:bodyPr>
          <a:lstStyle/>
          <a:p>
            <a:pPr lvl="0">
              <a:lnSpc>
                <a:spcPct val="150000"/>
              </a:lnSpc>
              <a:spcBef>
                <a:spcPts val="0"/>
              </a:spcBef>
              <a:buClr>
                <a:schemeClr val="dk1"/>
              </a:buClr>
              <a:buSzPct val="78571"/>
              <a:buFont typeface="Arial"/>
              <a:buNone/>
            </a:pPr>
            <a:r>
              <a:rPr lang="en" sz="1400" i="1" u="sng" dirty="0">
                <a:solidFill>
                  <a:schemeClr val="dk1"/>
                </a:solidFill>
              </a:rPr>
              <a:t>Scenario</a:t>
            </a:r>
            <a:r>
              <a:rPr lang="en" sz="1400" i="1" dirty="0">
                <a:solidFill>
                  <a:schemeClr val="dk1"/>
                </a:solidFill>
              </a:rPr>
              <a:t>: Tomorrow is your 18</a:t>
            </a:r>
            <a:r>
              <a:rPr lang="en" sz="1400" i="1" baseline="30000" dirty="0">
                <a:solidFill>
                  <a:schemeClr val="dk1"/>
                </a:solidFill>
              </a:rPr>
              <a:t>th</a:t>
            </a:r>
            <a:r>
              <a:rPr lang="en" sz="1400" i="1" dirty="0">
                <a:solidFill>
                  <a:schemeClr val="dk1"/>
                </a:solidFill>
              </a:rPr>
              <a:t> birthday. Tonight you have a place to sleep, tomorrow you have no idea where you will be sleeping. You have been in 10 different foster care homes over the past </a:t>
            </a:r>
            <a:r>
              <a:rPr lang="en" sz="1400" i="1" dirty="0" smtClean="0">
                <a:solidFill>
                  <a:schemeClr val="dk1"/>
                </a:solidFill>
              </a:rPr>
              <a:t>eight </a:t>
            </a:r>
            <a:r>
              <a:rPr lang="en" sz="1400" i="1" dirty="0">
                <a:solidFill>
                  <a:schemeClr val="dk1"/>
                </a:solidFill>
              </a:rPr>
              <a:t>years. You have not had any contact with your biological parents since you </a:t>
            </a:r>
            <a:r>
              <a:rPr lang="en" sz="1400" i="1" dirty="0" smtClean="0">
                <a:solidFill>
                  <a:schemeClr val="dk1"/>
                </a:solidFill>
              </a:rPr>
              <a:t>were 11 </a:t>
            </a:r>
            <a:r>
              <a:rPr lang="en" sz="1400" i="1" dirty="0">
                <a:solidFill>
                  <a:schemeClr val="dk1"/>
                </a:solidFill>
              </a:rPr>
              <a:t>years old. Your current foster care parents have </a:t>
            </a:r>
            <a:r>
              <a:rPr lang="en" sz="1400" i="1" dirty="0" smtClean="0">
                <a:solidFill>
                  <a:schemeClr val="dk1"/>
                </a:solidFill>
              </a:rPr>
              <a:t>five </a:t>
            </a:r>
            <a:r>
              <a:rPr lang="en" sz="1400" i="1" dirty="0">
                <a:solidFill>
                  <a:schemeClr val="dk1"/>
                </a:solidFill>
              </a:rPr>
              <a:t>other foster children and you did not get along with them. You finished 11</a:t>
            </a:r>
            <a:r>
              <a:rPr lang="en" sz="1400" i="1" baseline="30000" dirty="0">
                <a:solidFill>
                  <a:schemeClr val="dk1"/>
                </a:solidFill>
              </a:rPr>
              <a:t>th</a:t>
            </a:r>
            <a:r>
              <a:rPr lang="en" sz="1400" i="1" dirty="0">
                <a:solidFill>
                  <a:schemeClr val="dk1"/>
                </a:solidFill>
              </a:rPr>
              <a:t> grade but did not graduate high school. You do not have a birth certificate, social security card, bank account, cell phone, or driver’s license. You have a state ID card, clothes, a backpack, basic toiletries, and were given $</a:t>
            </a:r>
            <a:r>
              <a:rPr lang="en" sz="1400" i="1" dirty="0" smtClean="0">
                <a:solidFill>
                  <a:schemeClr val="dk1"/>
                </a:solidFill>
              </a:rPr>
              <a:t>1000 cash to </a:t>
            </a:r>
            <a:r>
              <a:rPr lang="en" sz="1400" i="1" dirty="0">
                <a:solidFill>
                  <a:schemeClr val="dk1"/>
                </a:solidFill>
              </a:rPr>
              <a:t>help you make the transition out of foster care.</a:t>
            </a:r>
          </a:p>
        </p:txBody>
      </p:sp>
      <p:pic>
        <p:nvPicPr>
          <p:cNvPr id="49" name="Shape 49"/>
          <p:cNvPicPr preferRelativeResize="0"/>
          <p:nvPr/>
        </p:nvPicPr>
        <p:blipFill>
          <a:blip r:embed="rId3">
            <a:alphaModFix/>
          </a:blip>
          <a:stretch>
            <a:fillRect/>
          </a:stretch>
        </p:blipFill>
        <p:spPr>
          <a:xfrm>
            <a:off x="5773550" y="1728225"/>
            <a:ext cx="3086876" cy="2671950"/>
          </a:xfrm>
          <a:prstGeom prst="rect">
            <a:avLst/>
          </a:prstGeom>
          <a:noFill/>
          <a:ln>
            <a:noFill/>
          </a:ln>
        </p:spPr>
      </p:pic>
      <p:sp>
        <p:nvSpPr>
          <p:cNvPr id="50" name="Shape 50"/>
          <p:cNvSpPr txBox="1"/>
          <p:nvPr/>
        </p:nvSpPr>
        <p:spPr>
          <a:xfrm>
            <a:off x="5863488" y="4400175"/>
            <a:ext cx="2906999" cy="455400"/>
          </a:xfrm>
          <a:prstGeom prst="rect">
            <a:avLst/>
          </a:prstGeom>
          <a:noFill/>
          <a:ln>
            <a:noFill/>
          </a:ln>
        </p:spPr>
        <p:txBody>
          <a:bodyPr lIns="91425" tIns="91425" rIns="91425" bIns="91425" anchor="t" anchorCtr="0">
            <a:noAutofit/>
          </a:bodyPr>
          <a:lstStyle/>
          <a:p>
            <a:pPr algn="ctr">
              <a:spcBef>
                <a:spcPts val="0"/>
              </a:spcBef>
              <a:buNone/>
            </a:pPr>
            <a:r>
              <a:rPr lang="en" sz="700" dirty="0"/>
              <a:t>Retrieved from http://i.huffpost.com/gen/1268307/thumbs/o-ADOPTION-facebook.jpg</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Foster Care</a:t>
            </a:r>
          </a:p>
        </p:txBody>
      </p:sp>
      <p:sp>
        <p:nvSpPr>
          <p:cNvPr id="56" name="Shape 56"/>
          <p:cNvSpPr txBox="1">
            <a:spLocks noGrp="1"/>
          </p:cNvSpPr>
          <p:nvPr>
            <p:ph type="body" idx="1"/>
          </p:nvPr>
        </p:nvSpPr>
        <p:spPr>
          <a:xfrm>
            <a:off x="270775" y="1460499"/>
            <a:ext cx="8229600" cy="3465299"/>
          </a:xfrm>
          <a:prstGeom prst="rect">
            <a:avLst/>
          </a:prstGeom>
        </p:spPr>
        <p:txBody>
          <a:bodyPr lIns="91425" tIns="91425" rIns="91425" bIns="91425" anchor="t" anchorCtr="0">
            <a:noAutofit/>
          </a:bodyPr>
          <a:lstStyle/>
          <a:p>
            <a:pPr marL="457200" lvl="0" indent="-342900" rtl="0">
              <a:lnSpc>
                <a:spcPct val="150000"/>
              </a:lnSpc>
              <a:spcBef>
                <a:spcPts val="0"/>
              </a:spcBef>
              <a:buClr>
                <a:schemeClr val="dk2"/>
              </a:buClr>
              <a:buSzPct val="100000"/>
              <a:buFont typeface="Arial"/>
              <a:buChar char="●"/>
            </a:pPr>
            <a:r>
              <a:rPr lang="en" sz="1800" dirty="0"/>
              <a:t>Over 510,000 children in foster care</a:t>
            </a:r>
          </a:p>
          <a:p>
            <a:pPr marL="457200" lvl="0" indent="-342900" rtl="0">
              <a:lnSpc>
                <a:spcPct val="150000"/>
              </a:lnSpc>
              <a:spcBef>
                <a:spcPts val="0"/>
              </a:spcBef>
              <a:buClr>
                <a:schemeClr val="dk2"/>
              </a:buClr>
              <a:buSzPct val="100000"/>
              <a:buFont typeface="Arial"/>
              <a:buChar char="●"/>
            </a:pPr>
            <a:r>
              <a:rPr lang="en" sz="1800" dirty="0"/>
              <a:t>60.5% victims of some form of neglect; 35% victims of physical abuse, sexual abuse or severe emotional abuse</a:t>
            </a:r>
          </a:p>
          <a:p>
            <a:pPr marL="457200" lvl="0" indent="-342900" rtl="0">
              <a:lnSpc>
                <a:spcPct val="150000"/>
              </a:lnSpc>
              <a:spcBef>
                <a:spcPts val="0"/>
              </a:spcBef>
              <a:buClr>
                <a:schemeClr val="dk2"/>
              </a:buClr>
              <a:buSzPct val="100000"/>
              <a:buFont typeface="Arial"/>
              <a:buChar char="●"/>
            </a:pPr>
            <a:r>
              <a:rPr lang="en" sz="1800" dirty="0"/>
              <a:t>Removal </a:t>
            </a:r>
            <a:r>
              <a:rPr lang="en" sz="1800" dirty="0" smtClean="0"/>
              <a:t>&gt; </a:t>
            </a:r>
            <a:r>
              <a:rPr lang="en" sz="1800" dirty="0"/>
              <a:t>“out-of-home placement” &gt; goal for “permanency” &gt; exit out of foster care at 18 years </a:t>
            </a:r>
            <a:r>
              <a:rPr lang="en" sz="1800" dirty="0" smtClean="0"/>
              <a:t>old</a:t>
            </a:r>
          </a:p>
          <a:p>
            <a:pPr marL="457200" lvl="0" indent="-342900" rtl="0">
              <a:lnSpc>
                <a:spcPct val="150000"/>
              </a:lnSpc>
              <a:spcBef>
                <a:spcPts val="0"/>
              </a:spcBef>
              <a:buClr>
                <a:schemeClr val="dk2"/>
              </a:buClr>
              <a:buSzPct val="100000"/>
              <a:buFont typeface="Arial"/>
              <a:buChar char="●"/>
            </a:pPr>
            <a:r>
              <a:rPr lang="en" sz="1800" dirty="0" smtClean="0"/>
              <a:t>More </a:t>
            </a:r>
            <a:r>
              <a:rPr lang="en" sz="1800" dirty="0"/>
              <a:t>than 20,000 young people transition out of foster care every year</a:t>
            </a:r>
          </a:p>
          <a:p>
            <a:pPr marL="0" lvl="0" indent="0" rtl="0">
              <a:lnSpc>
                <a:spcPct val="150000"/>
              </a:lnSpc>
              <a:spcBef>
                <a:spcPts val="0"/>
              </a:spcBef>
              <a:buNone/>
            </a:pPr>
            <a:endParaRPr sz="1800" dirty="0"/>
          </a:p>
          <a:p>
            <a:pPr marL="457200" lvl="0" indent="0" rtl="0">
              <a:lnSpc>
                <a:spcPct val="150000"/>
              </a:lnSpc>
              <a:spcBef>
                <a:spcPts val="0"/>
              </a:spcBef>
              <a:buNone/>
            </a:pPr>
            <a:r>
              <a:rPr lang="en" sz="1800" dirty="0"/>
              <a:t>					</a:t>
            </a:r>
          </a:p>
        </p:txBody>
      </p:sp>
      <p:sp>
        <p:nvSpPr>
          <p:cNvPr id="57" name="Shape 57"/>
          <p:cNvSpPr txBox="1"/>
          <p:nvPr/>
        </p:nvSpPr>
        <p:spPr>
          <a:xfrm>
            <a:off x="5908850" y="4567300"/>
            <a:ext cx="3095100" cy="504900"/>
          </a:xfrm>
          <a:prstGeom prst="rect">
            <a:avLst/>
          </a:prstGeom>
          <a:noFill/>
          <a:ln>
            <a:noFill/>
          </a:ln>
        </p:spPr>
        <p:txBody>
          <a:bodyPr lIns="91425" tIns="91425" rIns="91425" bIns="91425" anchor="t" anchorCtr="0">
            <a:noAutofit/>
          </a:bodyPr>
          <a:lstStyle/>
          <a:p>
            <a:pPr marL="457200" lvl="0" indent="0" rtl="0">
              <a:spcBef>
                <a:spcPts val="600"/>
              </a:spcBef>
              <a:buClr>
                <a:schemeClr val="dk1"/>
              </a:buClr>
              <a:buSzPct val="91666"/>
              <a:buFont typeface="Arial"/>
              <a:buNone/>
            </a:pPr>
            <a:r>
              <a:rPr lang="en" sz="1200" dirty="0">
                <a:solidFill>
                  <a:schemeClr val="dk2"/>
                </a:solidFill>
              </a:rPr>
              <a:t>(Shirk &amp; Stangler, 2004, p. 6)</a:t>
            </a: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Diversity Factors</a:t>
            </a:r>
          </a:p>
        </p:txBody>
      </p:sp>
      <p:graphicFrame>
        <p:nvGraphicFramePr>
          <p:cNvPr id="63" name="Shape 63"/>
          <p:cNvGraphicFramePr/>
          <p:nvPr>
            <p:extLst>
              <p:ext uri="{D42A27DB-BD31-4B8C-83A1-F6EECF244321}">
                <p14:modId xmlns:p14="http://schemas.microsoft.com/office/powerpoint/2010/main" val="1722955845"/>
              </p:ext>
            </p:extLst>
          </p:nvPr>
        </p:nvGraphicFramePr>
        <p:xfrm>
          <a:off x="1187850" y="1406325"/>
          <a:ext cx="5196950" cy="3657300"/>
        </p:xfrm>
        <a:graphic>
          <a:graphicData uri="http://schemas.openxmlformats.org/drawingml/2006/table">
            <a:tbl>
              <a:tblPr>
                <a:noFill/>
                <a:tableStyleId>{1A6FBD3C-852E-4BF8-A469-0C70ED1B7454}</a:tableStyleId>
              </a:tblPr>
              <a:tblGrid>
                <a:gridCol w="1828025"/>
                <a:gridCol w="3368925"/>
              </a:tblGrid>
              <a:tr h="292975">
                <a:tc>
                  <a:txBody>
                    <a:bodyPr/>
                    <a:lstStyle/>
                    <a:p>
                      <a:pPr algn="ctr">
                        <a:spcBef>
                          <a:spcPts val="0"/>
                        </a:spcBef>
                        <a:buNone/>
                      </a:pPr>
                      <a:r>
                        <a:rPr lang="en" sz="1200" b="1" dirty="0"/>
                        <a:t>Gender</a:t>
                      </a:r>
                    </a:p>
                  </a:txBody>
                  <a:tcPr marL="91425" marR="91425" marT="91425" marB="91425"/>
                </a:tc>
                <a:tc>
                  <a:txBody>
                    <a:bodyPr/>
                    <a:lstStyle/>
                    <a:p>
                      <a:pPr algn="ctr">
                        <a:spcBef>
                          <a:spcPts val="0"/>
                        </a:spcBef>
                        <a:buNone/>
                      </a:pPr>
                      <a:r>
                        <a:rPr lang="en" sz="1200" b="1"/>
                        <a:t>Foster Care Population</a:t>
                      </a:r>
                    </a:p>
                  </a:txBody>
                  <a:tcPr marL="91425" marR="91425" marT="91425" marB="91425"/>
                </a:tc>
              </a:tr>
              <a:tr h="292975">
                <a:tc>
                  <a:txBody>
                    <a:bodyPr/>
                    <a:lstStyle/>
                    <a:p>
                      <a:pPr algn="ctr">
                        <a:spcBef>
                          <a:spcPts val="0"/>
                        </a:spcBef>
                        <a:buNone/>
                      </a:pPr>
                      <a:r>
                        <a:rPr lang="en" sz="1200"/>
                        <a:t>Female</a:t>
                      </a:r>
                    </a:p>
                  </a:txBody>
                  <a:tcPr marL="91425" marR="91425" marT="91425" marB="91425"/>
                </a:tc>
                <a:tc>
                  <a:txBody>
                    <a:bodyPr/>
                    <a:lstStyle/>
                    <a:p>
                      <a:pPr algn="ctr">
                        <a:spcBef>
                          <a:spcPts val="0"/>
                        </a:spcBef>
                        <a:buNone/>
                      </a:pPr>
                      <a:r>
                        <a:rPr lang="en" sz="1200"/>
                        <a:t>48%</a:t>
                      </a:r>
                    </a:p>
                  </a:txBody>
                  <a:tcPr marL="91425" marR="91425" marT="91425" marB="91425"/>
                </a:tc>
              </a:tr>
              <a:tr h="292975">
                <a:tc>
                  <a:txBody>
                    <a:bodyPr/>
                    <a:lstStyle/>
                    <a:p>
                      <a:pPr algn="ctr">
                        <a:spcBef>
                          <a:spcPts val="0"/>
                        </a:spcBef>
                        <a:buNone/>
                      </a:pPr>
                      <a:r>
                        <a:rPr lang="en" sz="1200"/>
                        <a:t>Male</a:t>
                      </a:r>
                    </a:p>
                  </a:txBody>
                  <a:tcPr marL="91425" marR="91425" marT="91425" marB="91425"/>
                </a:tc>
                <a:tc>
                  <a:txBody>
                    <a:bodyPr/>
                    <a:lstStyle/>
                    <a:p>
                      <a:pPr algn="ctr">
                        <a:spcBef>
                          <a:spcPts val="0"/>
                        </a:spcBef>
                        <a:buNone/>
                      </a:pPr>
                      <a:r>
                        <a:rPr lang="en" sz="1200"/>
                        <a:t>52%</a:t>
                      </a:r>
                    </a:p>
                  </a:txBody>
                  <a:tcPr marL="91425" marR="91425" marT="91425" marB="91425"/>
                </a:tc>
              </a:tr>
              <a:tr h="292975">
                <a:tc>
                  <a:txBody>
                    <a:bodyPr/>
                    <a:lstStyle/>
                    <a:p>
                      <a:pPr algn="ctr">
                        <a:spcBef>
                          <a:spcPts val="0"/>
                        </a:spcBef>
                        <a:buNone/>
                      </a:pPr>
                      <a:r>
                        <a:rPr lang="en" sz="1200" b="1" dirty="0"/>
                        <a:t>Age</a:t>
                      </a:r>
                    </a:p>
                  </a:txBody>
                  <a:tcPr marL="91425" marR="91425" marT="91425" marB="91425"/>
                </a:tc>
                <a:tc>
                  <a:txBody>
                    <a:bodyPr/>
                    <a:lstStyle/>
                    <a:p>
                      <a:pPr algn="ctr">
                        <a:spcBef>
                          <a:spcPts val="0"/>
                        </a:spcBef>
                        <a:buNone/>
                      </a:pPr>
                      <a:r>
                        <a:rPr lang="en" sz="1200" b="1"/>
                        <a:t>Foster Care Population</a:t>
                      </a:r>
                    </a:p>
                  </a:txBody>
                  <a:tcPr marL="91425" marR="91425" marT="91425" marB="91425"/>
                </a:tc>
              </a:tr>
              <a:tr h="292975">
                <a:tc>
                  <a:txBody>
                    <a:bodyPr/>
                    <a:lstStyle/>
                    <a:p>
                      <a:pPr algn="ctr" rtl="0">
                        <a:spcBef>
                          <a:spcPts val="0"/>
                        </a:spcBef>
                        <a:buNone/>
                      </a:pPr>
                      <a:r>
                        <a:rPr lang="en" sz="1200"/>
                        <a:t>&lt;1 year</a:t>
                      </a:r>
                    </a:p>
                  </a:txBody>
                  <a:tcPr marL="91425" marR="91425" marT="91425" marB="91425"/>
                </a:tc>
                <a:tc>
                  <a:txBody>
                    <a:bodyPr/>
                    <a:lstStyle/>
                    <a:p>
                      <a:pPr algn="ctr">
                        <a:spcBef>
                          <a:spcPts val="0"/>
                        </a:spcBef>
                        <a:buNone/>
                      </a:pPr>
                      <a:r>
                        <a:rPr lang="en" sz="1200"/>
                        <a:t>7%</a:t>
                      </a:r>
                    </a:p>
                  </a:txBody>
                  <a:tcPr marL="91425" marR="91425" marT="91425" marB="91425"/>
                </a:tc>
              </a:tr>
              <a:tr h="292975">
                <a:tc>
                  <a:txBody>
                    <a:bodyPr/>
                    <a:lstStyle/>
                    <a:p>
                      <a:pPr algn="ctr" rtl="0">
                        <a:spcBef>
                          <a:spcPts val="0"/>
                        </a:spcBef>
                        <a:buNone/>
                      </a:pPr>
                      <a:r>
                        <a:rPr lang="en" sz="1200"/>
                        <a:t>1-5 years</a:t>
                      </a:r>
                    </a:p>
                  </a:txBody>
                  <a:tcPr marL="91425" marR="91425" marT="91425" marB="91425"/>
                </a:tc>
                <a:tc>
                  <a:txBody>
                    <a:bodyPr/>
                    <a:lstStyle/>
                    <a:p>
                      <a:pPr algn="ctr" rtl="0">
                        <a:spcBef>
                          <a:spcPts val="0"/>
                        </a:spcBef>
                        <a:buNone/>
                      </a:pPr>
                      <a:r>
                        <a:rPr lang="en" sz="1200"/>
                        <a:t>33%</a:t>
                      </a:r>
                    </a:p>
                  </a:txBody>
                  <a:tcPr marL="91425" marR="91425" marT="91425" marB="91425"/>
                </a:tc>
              </a:tr>
              <a:tr h="292975">
                <a:tc>
                  <a:txBody>
                    <a:bodyPr/>
                    <a:lstStyle/>
                    <a:p>
                      <a:pPr algn="ctr" rtl="0">
                        <a:spcBef>
                          <a:spcPts val="0"/>
                        </a:spcBef>
                        <a:buNone/>
                      </a:pPr>
                      <a:r>
                        <a:rPr lang="en" sz="1200"/>
                        <a:t>6-10 years</a:t>
                      </a:r>
                    </a:p>
                  </a:txBody>
                  <a:tcPr marL="91425" marR="91425" marT="91425" marB="91425"/>
                </a:tc>
                <a:tc>
                  <a:txBody>
                    <a:bodyPr/>
                    <a:lstStyle/>
                    <a:p>
                      <a:pPr algn="ctr">
                        <a:spcBef>
                          <a:spcPts val="0"/>
                        </a:spcBef>
                        <a:buNone/>
                      </a:pPr>
                      <a:r>
                        <a:rPr lang="en" sz="1200"/>
                        <a:t>22%</a:t>
                      </a:r>
                    </a:p>
                  </a:txBody>
                  <a:tcPr marL="91425" marR="91425" marT="91425" marB="91425"/>
                </a:tc>
              </a:tr>
              <a:tr h="292975">
                <a:tc>
                  <a:txBody>
                    <a:bodyPr/>
                    <a:lstStyle/>
                    <a:p>
                      <a:pPr algn="ctr" rtl="0">
                        <a:spcBef>
                          <a:spcPts val="0"/>
                        </a:spcBef>
                        <a:buNone/>
                      </a:pPr>
                      <a:r>
                        <a:rPr lang="en" sz="1200"/>
                        <a:t>11-15 years</a:t>
                      </a:r>
                    </a:p>
                  </a:txBody>
                  <a:tcPr marL="91425" marR="91425" marT="91425" marB="91425"/>
                </a:tc>
                <a:tc>
                  <a:txBody>
                    <a:bodyPr/>
                    <a:lstStyle/>
                    <a:p>
                      <a:pPr algn="ctr">
                        <a:spcBef>
                          <a:spcPts val="0"/>
                        </a:spcBef>
                        <a:buNone/>
                      </a:pPr>
                      <a:r>
                        <a:rPr lang="en" sz="1200"/>
                        <a:t>22%</a:t>
                      </a:r>
                    </a:p>
                  </a:txBody>
                  <a:tcPr marL="91425" marR="91425" marT="91425" marB="91425"/>
                </a:tc>
              </a:tr>
              <a:tr h="292975">
                <a:tc>
                  <a:txBody>
                    <a:bodyPr/>
                    <a:lstStyle/>
                    <a:p>
                      <a:pPr algn="ctr" rtl="0">
                        <a:spcBef>
                          <a:spcPts val="0"/>
                        </a:spcBef>
                        <a:buNone/>
                      </a:pPr>
                      <a:r>
                        <a:rPr lang="en" sz="1200"/>
                        <a:t>16-18 years</a:t>
                      </a:r>
                    </a:p>
                  </a:txBody>
                  <a:tcPr marL="91425" marR="91425" marT="91425" marB="91425"/>
                </a:tc>
                <a:tc>
                  <a:txBody>
                    <a:bodyPr/>
                    <a:lstStyle/>
                    <a:p>
                      <a:pPr algn="ctr">
                        <a:spcBef>
                          <a:spcPts val="0"/>
                        </a:spcBef>
                        <a:buNone/>
                      </a:pPr>
                      <a:r>
                        <a:rPr lang="en" sz="1200"/>
                        <a:t>16%</a:t>
                      </a:r>
                    </a:p>
                  </a:txBody>
                  <a:tcPr marL="91425" marR="91425" marT="91425" marB="91425"/>
                </a:tc>
              </a:tr>
              <a:tr h="292975">
                <a:tc>
                  <a:txBody>
                    <a:bodyPr/>
                    <a:lstStyle/>
                    <a:p>
                      <a:pPr algn="ctr" rtl="0">
                        <a:spcBef>
                          <a:spcPts val="0"/>
                        </a:spcBef>
                        <a:buNone/>
                      </a:pPr>
                      <a:r>
                        <a:rPr lang="en" sz="1200"/>
                        <a:t>&gt;19 years</a:t>
                      </a:r>
                    </a:p>
                  </a:txBody>
                  <a:tcPr marL="91425" marR="91425" marT="91425" marB="91425"/>
                </a:tc>
                <a:tc>
                  <a:txBody>
                    <a:bodyPr/>
                    <a:lstStyle/>
                    <a:p>
                      <a:pPr algn="ctr">
                        <a:spcBef>
                          <a:spcPts val="0"/>
                        </a:spcBef>
                        <a:buNone/>
                      </a:pPr>
                      <a:r>
                        <a:rPr lang="en" sz="1200" dirty="0"/>
                        <a:t>2%</a:t>
                      </a:r>
                    </a:p>
                  </a:txBody>
                  <a:tcPr marL="91425" marR="91425" marT="91425" marB="91425"/>
                </a:tc>
              </a:tr>
            </a:tbl>
          </a:graphicData>
        </a:graphic>
      </p:graphicFrame>
      <p:sp>
        <p:nvSpPr>
          <p:cNvPr id="64" name="Shape 64"/>
          <p:cNvSpPr txBox="1"/>
          <p:nvPr/>
        </p:nvSpPr>
        <p:spPr>
          <a:xfrm>
            <a:off x="6485250" y="4705575"/>
            <a:ext cx="2601300" cy="388500"/>
          </a:xfrm>
          <a:prstGeom prst="rect">
            <a:avLst/>
          </a:prstGeom>
          <a:noFill/>
          <a:ln>
            <a:noFill/>
          </a:ln>
        </p:spPr>
        <p:txBody>
          <a:bodyPr lIns="91425" tIns="91425" rIns="91425" bIns="91425" anchor="t" anchorCtr="0">
            <a:noAutofit/>
          </a:bodyPr>
          <a:lstStyle/>
          <a:p>
            <a:pPr lvl="0" rtl="0">
              <a:spcBef>
                <a:spcPts val="0"/>
              </a:spcBef>
              <a:buClr>
                <a:schemeClr val="dk1"/>
              </a:buClr>
              <a:buSzPct val="78571"/>
              <a:buFont typeface="Arial"/>
              <a:buNone/>
            </a:pPr>
            <a:r>
              <a:rPr lang="en">
                <a:solidFill>
                  <a:schemeClr val="dk1"/>
                </a:solidFill>
              </a:rPr>
              <a:t>(U.S. Census Bureau, 2013) </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lvl="0" rtl="0">
              <a:spcBef>
                <a:spcPts val="600"/>
              </a:spcBef>
              <a:buNone/>
            </a:pPr>
            <a:r>
              <a:rPr lang="en"/>
              <a:t>Diversity Factors</a:t>
            </a:r>
          </a:p>
        </p:txBody>
      </p:sp>
      <p:sp>
        <p:nvSpPr>
          <p:cNvPr id="70" name="Shape 70"/>
          <p:cNvSpPr txBox="1">
            <a:spLocks noGrp="1"/>
          </p:cNvSpPr>
          <p:nvPr>
            <p:ph type="body" idx="1"/>
          </p:nvPr>
        </p:nvSpPr>
        <p:spPr>
          <a:xfrm>
            <a:off x="1077150" y="5689323"/>
            <a:ext cx="8229600" cy="3465299"/>
          </a:xfrm>
          <a:prstGeom prst="rect">
            <a:avLst/>
          </a:prstGeom>
        </p:spPr>
        <p:txBody>
          <a:bodyPr lIns="91425" tIns="91425" rIns="91425" bIns="91425" anchor="t" anchorCtr="0">
            <a:noAutofit/>
          </a:bodyPr>
          <a:lstStyle/>
          <a:p>
            <a:pPr>
              <a:spcBef>
                <a:spcPts val="0"/>
              </a:spcBef>
              <a:buNone/>
            </a:pPr>
            <a:endParaRPr/>
          </a:p>
        </p:txBody>
      </p:sp>
      <p:graphicFrame>
        <p:nvGraphicFramePr>
          <p:cNvPr id="71" name="Shape 71"/>
          <p:cNvGraphicFramePr/>
          <p:nvPr>
            <p:extLst>
              <p:ext uri="{D42A27DB-BD31-4B8C-83A1-F6EECF244321}">
                <p14:modId xmlns:p14="http://schemas.microsoft.com/office/powerpoint/2010/main" val="4205014868"/>
              </p:ext>
            </p:extLst>
          </p:nvPr>
        </p:nvGraphicFramePr>
        <p:xfrm>
          <a:off x="1077150" y="1456062"/>
          <a:ext cx="5955250" cy="3169710"/>
        </p:xfrm>
        <a:graphic>
          <a:graphicData uri="http://schemas.openxmlformats.org/drawingml/2006/table">
            <a:tbl>
              <a:tblPr>
                <a:noFill/>
                <a:tableStyleId>{BD5CEFD4-61F2-4256-97DB-4597A09FC3E0}</a:tableStyleId>
              </a:tblPr>
              <a:tblGrid>
                <a:gridCol w="2977625"/>
                <a:gridCol w="2977625"/>
              </a:tblGrid>
              <a:tr h="374925">
                <a:tc>
                  <a:txBody>
                    <a:bodyPr/>
                    <a:lstStyle/>
                    <a:p>
                      <a:pPr lvl="0" algn="ctr" rtl="0">
                        <a:spcBef>
                          <a:spcPts val="0"/>
                        </a:spcBef>
                        <a:buNone/>
                      </a:pPr>
                      <a:r>
                        <a:rPr lang="en" b="1" dirty="0"/>
                        <a:t>Race/Ethnicity</a:t>
                      </a:r>
                    </a:p>
                  </a:txBody>
                  <a:tcPr marL="91425" marR="91425" marT="91425" marB="91425"/>
                </a:tc>
                <a:tc>
                  <a:txBody>
                    <a:bodyPr/>
                    <a:lstStyle/>
                    <a:p>
                      <a:pPr lvl="0" algn="ctr" rtl="0">
                        <a:spcBef>
                          <a:spcPts val="0"/>
                        </a:spcBef>
                        <a:buNone/>
                      </a:pPr>
                      <a:r>
                        <a:rPr lang="en" b="1"/>
                        <a:t>Foster Care Population</a:t>
                      </a:r>
                    </a:p>
                  </a:txBody>
                  <a:tcPr marL="91425" marR="91425" marT="91425" marB="91425"/>
                </a:tc>
              </a:tr>
              <a:tr h="374925">
                <a:tc>
                  <a:txBody>
                    <a:bodyPr/>
                    <a:lstStyle/>
                    <a:p>
                      <a:pPr lvl="0" algn="ctr" rtl="0">
                        <a:spcBef>
                          <a:spcPts val="0"/>
                        </a:spcBef>
                        <a:buNone/>
                      </a:pPr>
                      <a:r>
                        <a:rPr lang="en" dirty="0" smtClean="0"/>
                        <a:t>African American</a:t>
                      </a:r>
                      <a:endParaRPr lang="en" dirty="0"/>
                    </a:p>
                  </a:txBody>
                  <a:tcPr marL="91425" marR="91425" marT="91425" marB="91425"/>
                </a:tc>
                <a:tc>
                  <a:txBody>
                    <a:bodyPr/>
                    <a:lstStyle/>
                    <a:p>
                      <a:pPr lvl="0" algn="ctr" rtl="0">
                        <a:spcBef>
                          <a:spcPts val="0"/>
                        </a:spcBef>
                        <a:buNone/>
                      </a:pPr>
                      <a:r>
                        <a:rPr lang="en"/>
                        <a:t>24%</a:t>
                      </a:r>
                    </a:p>
                  </a:txBody>
                  <a:tcPr marL="91425" marR="91425" marT="91425" marB="91425"/>
                </a:tc>
              </a:tr>
              <a:tr h="374925">
                <a:tc>
                  <a:txBody>
                    <a:bodyPr/>
                    <a:lstStyle/>
                    <a:p>
                      <a:pPr lvl="0" algn="ctr" rtl="0">
                        <a:spcBef>
                          <a:spcPts val="0"/>
                        </a:spcBef>
                        <a:buNone/>
                      </a:pPr>
                      <a:r>
                        <a:rPr lang="en" dirty="0" smtClean="0"/>
                        <a:t>Caucasian</a:t>
                      </a:r>
                      <a:endParaRPr lang="en" dirty="0"/>
                    </a:p>
                  </a:txBody>
                  <a:tcPr marL="91425" marR="91425" marT="91425" marB="91425"/>
                </a:tc>
                <a:tc>
                  <a:txBody>
                    <a:bodyPr/>
                    <a:lstStyle/>
                    <a:p>
                      <a:pPr lvl="0" algn="ctr" rtl="0">
                        <a:spcBef>
                          <a:spcPts val="0"/>
                        </a:spcBef>
                        <a:buNone/>
                      </a:pPr>
                      <a:r>
                        <a:rPr lang="en"/>
                        <a:t>42%</a:t>
                      </a:r>
                    </a:p>
                  </a:txBody>
                  <a:tcPr marL="91425" marR="91425" marT="91425" marB="91425"/>
                </a:tc>
              </a:tr>
              <a:tr h="374925">
                <a:tc>
                  <a:txBody>
                    <a:bodyPr/>
                    <a:lstStyle/>
                    <a:p>
                      <a:pPr lvl="0" algn="ctr" rtl="0">
                        <a:spcBef>
                          <a:spcPts val="0"/>
                        </a:spcBef>
                        <a:buNone/>
                      </a:pPr>
                      <a:r>
                        <a:rPr lang="en"/>
                        <a:t>Hispanic </a:t>
                      </a:r>
                    </a:p>
                  </a:txBody>
                  <a:tcPr marL="91425" marR="91425" marT="91425" marB="91425"/>
                </a:tc>
                <a:tc>
                  <a:txBody>
                    <a:bodyPr/>
                    <a:lstStyle/>
                    <a:p>
                      <a:pPr lvl="0" algn="ctr" rtl="0">
                        <a:spcBef>
                          <a:spcPts val="0"/>
                        </a:spcBef>
                        <a:buNone/>
                      </a:pPr>
                      <a:r>
                        <a:rPr lang="en"/>
                        <a:t>22%</a:t>
                      </a:r>
                    </a:p>
                  </a:txBody>
                  <a:tcPr marL="91425" marR="91425" marT="91425" marB="91425"/>
                </a:tc>
              </a:tr>
              <a:tr h="396225">
                <a:tc>
                  <a:txBody>
                    <a:bodyPr/>
                    <a:lstStyle/>
                    <a:p>
                      <a:pPr lvl="0" algn="ctr" rtl="0">
                        <a:spcBef>
                          <a:spcPts val="0"/>
                        </a:spcBef>
                        <a:buNone/>
                      </a:pPr>
                      <a:r>
                        <a:rPr lang="en" dirty="0"/>
                        <a:t>American </a:t>
                      </a:r>
                      <a:r>
                        <a:rPr lang="en" dirty="0" smtClean="0"/>
                        <a:t>Indian/Alaska Native </a:t>
                      </a:r>
                      <a:endParaRPr lang="en" dirty="0"/>
                    </a:p>
                  </a:txBody>
                  <a:tcPr marL="91425" marR="91425" marT="91425" marB="91425"/>
                </a:tc>
                <a:tc>
                  <a:txBody>
                    <a:bodyPr/>
                    <a:lstStyle/>
                    <a:p>
                      <a:pPr lvl="0" algn="ctr" rtl="0">
                        <a:spcBef>
                          <a:spcPts val="0"/>
                        </a:spcBef>
                        <a:buNone/>
                      </a:pPr>
                      <a:r>
                        <a:rPr lang="en"/>
                        <a:t>2%</a:t>
                      </a:r>
                    </a:p>
                  </a:txBody>
                  <a:tcPr marL="91425" marR="91425" marT="91425" marB="91425"/>
                </a:tc>
              </a:tr>
              <a:tr h="396225">
                <a:tc>
                  <a:txBody>
                    <a:bodyPr/>
                    <a:lstStyle/>
                    <a:p>
                      <a:pPr lvl="0" algn="ctr" rtl="0">
                        <a:spcBef>
                          <a:spcPts val="0"/>
                        </a:spcBef>
                        <a:buNone/>
                      </a:pPr>
                      <a:r>
                        <a:rPr lang="en"/>
                        <a:t>Asian/Pacific Islander </a:t>
                      </a:r>
                    </a:p>
                  </a:txBody>
                  <a:tcPr marL="91425" marR="91425" marT="91425" marB="91425"/>
                </a:tc>
                <a:tc>
                  <a:txBody>
                    <a:bodyPr/>
                    <a:lstStyle/>
                    <a:p>
                      <a:pPr lvl="0" algn="ctr" rtl="0">
                        <a:spcBef>
                          <a:spcPts val="0"/>
                        </a:spcBef>
                        <a:buNone/>
                      </a:pPr>
                      <a:r>
                        <a:rPr lang="en"/>
                        <a:t>1%</a:t>
                      </a:r>
                    </a:p>
                  </a:txBody>
                  <a:tcPr marL="91425" marR="91425" marT="91425" marB="91425"/>
                </a:tc>
              </a:tr>
              <a:tr h="374925">
                <a:tc>
                  <a:txBody>
                    <a:bodyPr/>
                    <a:lstStyle/>
                    <a:p>
                      <a:pPr lvl="0" algn="ctr" rtl="0">
                        <a:spcBef>
                          <a:spcPts val="0"/>
                        </a:spcBef>
                        <a:buNone/>
                      </a:pPr>
                      <a:r>
                        <a:rPr lang="en" dirty="0"/>
                        <a:t>Unknown</a:t>
                      </a:r>
                    </a:p>
                  </a:txBody>
                  <a:tcPr marL="91425" marR="91425" marT="91425" marB="91425"/>
                </a:tc>
                <a:tc>
                  <a:txBody>
                    <a:bodyPr/>
                    <a:lstStyle/>
                    <a:p>
                      <a:pPr lvl="0" algn="ctr" rtl="0">
                        <a:spcBef>
                          <a:spcPts val="0"/>
                        </a:spcBef>
                        <a:buNone/>
                      </a:pPr>
                      <a:r>
                        <a:rPr lang="en"/>
                        <a:t>3%</a:t>
                      </a:r>
                    </a:p>
                  </a:txBody>
                  <a:tcPr marL="91425" marR="91425" marT="91425" marB="91425"/>
                </a:tc>
              </a:tr>
              <a:tr h="374925">
                <a:tc>
                  <a:txBody>
                    <a:bodyPr/>
                    <a:lstStyle/>
                    <a:p>
                      <a:pPr lvl="0" algn="ctr" rtl="0">
                        <a:spcBef>
                          <a:spcPts val="0"/>
                        </a:spcBef>
                        <a:buNone/>
                      </a:pPr>
                      <a:r>
                        <a:rPr lang="en"/>
                        <a:t>2 or more races</a:t>
                      </a:r>
                    </a:p>
                  </a:txBody>
                  <a:tcPr marL="91425" marR="91425" marT="91425" marB="91425"/>
                </a:tc>
                <a:tc>
                  <a:txBody>
                    <a:bodyPr/>
                    <a:lstStyle/>
                    <a:p>
                      <a:pPr lvl="0" algn="ctr" rtl="0">
                        <a:spcBef>
                          <a:spcPts val="0"/>
                        </a:spcBef>
                        <a:buNone/>
                      </a:pPr>
                      <a:r>
                        <a:rPr lang="en"/>
                        <a:t>6%</a:t>
                      </a:r>
                    </a:p>
                  </a:txBody>
                  <a:tcPr marL="91425" marR="91425" marT="91425" marB="91425"/>
                </a:tc>
              </a:tr>
            </a:tbl>
          </a:graphicData>
        </a:graphic>
      </p:graphicFrame>
      <p:sp>
        <p:nvSpPr>
          <p:cNvPr id="72" name="Shape 72"/>
          <p:cNvSpPr txBox="1"/>
          <p:nvPr/>
        </p:nvSpPr>
        <p:spPr>
          <a:xfrm>
            <a:off x="6393450" y="4711500"/>
            <a:ext cx="2489400" cy="431999"/>
          </a:xfrm>
          <a:prstGeom prst="rect">
            <a:avLst/>
          </a:prstGeom>
          <a:noFill/>
          <a:ln>
            <a:noFill/>
          </a:ln>
        </p:spPr>
        <p:txBody>
          <a:bodyPr lIns="91425" tIns="91425" rIns="91425" bIns="91425" anchor="t" anchorCtr="0">
            <a:noAutofit/>
          </a:bodyPr>
          <a:lstStyle/>
          <a:p>
            <a:pPr>
              <a:spcBef>
                <a:spcPts val="0"/>
              </a:spcBef>
              <a:buNone/>
            </a:pPr>
            <a:r>
              <a:rPr lang="en" dirty="0"/>
              <a:t>(U.S. Census Bureau, 2013)</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Diversity Factors	</a:t>
            </a:r>
          </a:p>
        </p:txBody>
      </p:sp>
      <p:sp>
        <p:nvSpPr>
          <p:cNvPr id="79" name="Shape 79"/>
          <p:cNvSpPr txBox="1"/>
          <p:nvPr/>
        </p:nvSpPr>
        <p:spPr>
          <a:xfrm>
            <a:off x="4547000" y="1665725"/>
            <a:ext cx="6482700" cy="756299"/>
          </a:xfrm>
          <a:prstGeom prst="rect">
            <a:avLst/>
          </a:prstGeom>
          <a:noFill/>
          <a:ln>
            <a:noFill/>
          </a:ln>
        </p:spPr>
        <p:txBody>
          <a:bodyPr lIns="91425" tIns="91425" rIns="91425" bIns="91425" anchor="t" anchorCtr="0">
            <a:noAutofit/>
          </a:bodyPr>
          <a:lstStyle/>
          <a:p>
            <a:pPr>
              <a:spcBef>
                <a:spcPts val="0"/>
              </a:spcBef>
              <a:buNone/>
            </a:pPr>
            <a:endParaRPr/>
          </a:p>
        </p:txBody>
      </p:sp>
      <p:sp>
        <p:nvSpPr>
          <p:cNvPr id="80" name="Shape 80"/>
          <p:cNvSpPr txBox="1"/>
          <p:nvPr/>
        </p:nvSpPr>
        <p:spPr>
          <a:xfrm>
            <a:off x="273225" y="1502797"/>
            <a:ext cx="6247499" cy="3080700"/>
          </a:xfrm>
          <a:prstGeom prst="rect">
            <a:avLst/>
          </a:prstGeom>
          <a:noFill/>
          <a:ln>
            <a:noFill/>
          </a:ln>
        </p:spPr>
        <p:txBody>
          <a:bodyPr lIns="91425" tIns="91425" rIns="91425" bIns="91425" anchor="t" anchorCtr="0">
            <a:noAutofit/>
          </a:bodyPr>
          <a:lstStyle/>
          <a:p>
            <a:pPr marL="457200" lvl="0" indent="-342900" rtl="0">
              <a:lnSpc>
                <a:spcPct val="115000"/>
              </a:lnSpc>
              <a:spcBef>
                <a:spcPts val="600"/>
              </a:spcBef>
              <a:buClr>
                <a:schemeClr val="dk2"/>
              </a:buClr>
              <a:buSzPct val="100000"/>
              <a:buFont typeface="Arial"/>
              <a:buChar char="●"/>
            </a:pPr>
            <a:r>
              <a:rPr lang="en" sz="1600" dirty="0">
                <a:solidFill>
                  <a:schemeClr val="dk2"/>
                </a:solidFill>
              </a:rPr>
              <a:t>Average amount of time in foster care system: 28.6 months</a:t>
            </a:r>
          </a:p>
          <a:p>
            <a:pPr marL="457200" lvl="0" indent="-342900" rtl="0">
              <a:lnSpc>
                <a:spcPct val="115000"/>
              </a:lnSpc>
              <a:spcBef>
                <a:spcPts val="600"/>
              </a:spcBef>
              <a:buClr>
                <a:schemeClr val="dk2"/>
              </a:buClr>
              <a:buSzPct val="100000"/>
              <a:buFont typeface="Arial"/>
              <a:buChar char="●"/>
            </a:pPr>
            <a:r>
              <a:rPr lang="en" sz="1600" dirty="0" smtClean="0">
                <a:solidFill>
                  <a:schemeClr val="dk2"/>
                </a:solidFill>
              </a:rPr>
              <a:t>60</a:t>
            </a:r>
            <a:r>
              <a:rPr lang="en" sz="1600" dirty="0">
                <a:solidFill>
                  <a:schemeClr val="dk2"/>
                </a:solidFill>
              </a:rPr>
              <a:t>% adopted by </a:t>
            </a:r>
            <a:r>
              <a:rPr lang="en" sz="1600" dirty="0" smtClean="0">
                <a:solidFill>
                  <a:schemeClr val="dk2"/>
                </a:solidFill>
              </a:rPr>
              <a:t>their foster </a:t>
            </a:r>
            <a:r>
              <a:rPr lang="en" sz="1600" dirty="0">
                <a:solidFill>
                  <a:schemeClr val="dk2"/>
                </a:solidFill>
              </a:rPr>
              <a:t>parent(s)</a:t>
            </a:r>
          </a:p>
          <a:p>
            <a:pPr marL="457200" lvl="0" indent="-342900" rtl="0">
              <a:lnSpc>
                <a:spcPct val="115000"/>
              </a:lnSpc>
              <a:spcBef>
                <a:spcPts val="600"/>
              </a:spcBef>
              <a:buClr>
                <a:schemeClr val="dk2"/>
              </a:buClr>
              <a:buSzPct val="100000"/>
              <a:buFont typeface="Arial"/>
              <a:buChar char="●"/>
            </a:pPr>
            <a:r>
              <a:rPr lang="en" sz="1600" dirty="0">
                <a:solidFill>
                  <a:schemeClr val="dk2"/>
                </a:solidFill>
              </a:rPr>
              <a:t>25% adopted by </a:t>
            </a:r>
            <a:r>
              <a:rPr lang="en" sz="1600" dirty="0" smtClean="0">
                <a:solidFill>
                  <a:schemeClr val="dk2"/>
                </a:solidFill>
              </a:rPr>
              <a:t>a relative</a:t>
            </a:r>
          </a:p>
          <a:p>
            <a:pPr marL="457200" lvl="0" indent="-342900" rtl="0">
              <a:lnSpc>
                <a:spcPct val="115000"/>
              </a:lnSpc>
              <a:spcBef>
                <a:spcPts val="600"/>
              </a:spcBef>
              <a:buClr>
                <a:schemeClr val="dk2"/>
              </a:buClr>
              <a:buSzPct val="100000"/>
              <a:buFont typeface="Arial"/>
              <a:buChar char="●"/>
            </a:pPr>
            <a:r>
              <a:rPr lang="en" sz="1600" dirty="0" smtClean="0"/>
              <a:t>8</a:t>
            </a:r>
            <a:r>
              <a:rPr lang="en" sz="1600" dirty="0"/>
              <a:t>% neither reunited with families nor adopted; they were emancipated and departed into world of adulthood with little to no </a:t>
            </a:r>
            <a:r>
              <a:rPr lang="en" sz="1600" dirty="0" smtClean="0"/>
              <a:t>support</a:t>
            </a:r>
            <a:endParaRPr lang="en-US" sz="1600" dirty="0" smtClean="0">
              <a:solidFill>
                <a:schemeClr val="dk2"/>
              </a:solidFill>
            </a:endParaRPr>
          </a:p>
          <a:p>
            <a:pPr marL="114300" lvl="0">
              <a:lnSpc>
                <a:spcPct val="115000"/>
              </a:lnSpc>
              <a:spcBef>
                <a:spcPts val="600"/>
              </a:spcBef>
              <a:buClr>
                <a:schemeClr val="dk2"/>
              </a:buClr>
              <a:buSzPct val="100000"/>
            </a:pPr>
            <a:r>
              <a:rPr lang="en-US" sz="1600" dirty="0">
                <a:solidFill>
                  <a:schemeClr val="dk2"/>
                </a:solidFill>
              </a:rPr>
              <a:t>	</a:t>
            </a:r>
            <a:r>
              <a:rPr lang="en-US" sz="1600" dirty="0" smtClean="0">
                <a:solidFill>
                  <a:schemeClr val="dk2"/>
                </a:solidFill>
              </a:rPr>
              <a:t>			</a:t>
            </a:r>
            <a:r>
              <a:rPr lang="en-US" dirty="0" smtClean="0">
                <a:solidFill>
                  <a:schemeClr val="dk2"/>
                </a:solidFill>
              </a:rPr>
              <a:t>(</a:t>
            </a:r>
            <a:r>
              <a:rPr lang="en-US" dirty="0">
                <a:solidFill>
                  <a:schemeClr val="dk2"/>
                </a:solidFill>
              </a:rPr>
              <a:t>U.S. Census Bureau, 2013) </a:t>
            </a:r>
          </a:p>
          <a:p>
            <a:pPr marL="114300" lvl="0" rtl="0">
              <a:lnSpc>
                <a:spcPct val="115000"/>
              </a:lnSpc>
              <a:spcBef>
                <a:spcPts val="600"/>
              </a:spcBef>
              <a:buClr>
                <a:schemeClr val="dk2"/>
              </a:buClr>
              <a:buSzPct val="100000"/>
            </a:pPr>
            <a:endParaRPr lang="en" sz="1600" dirty="0">
              <a:solidFill>
                <a:schemeClr val="dk2"/>
              </a:solidFill>
            </a:endParaRPr>
          </a:p>
        </p:txBody>
      </p:sp>
      <p:pic>
        <p:nvPicPr>
          <p:cNvPr id="81" name="Shape 81"/>
          <p:cNvPicPr preferRelativeResize="0"/>
          <p:nvPr/>
        </p:nvPicPr>
        <p:blipFill>
          <a:blip r:embed="rId3">
            <a:alphaModFix/>
          </a:blip>
          <a:stretch>
            <a:fillRect/>
          </a:stretch>
        </p:blipFill>
        <p:spPr>
          <a:xfrm>
            <a:off x="6779525" y="1519025"/>
            <a:ext cx="1831000" cy="3363049"/>
          </a:xfrm>
          <a:prstGeom prst="rect">
            <a:avLst/>
          </a:prstGeom>
          <a:noFill/>
          <a:ln>
            <a:noFill/>
          </a:ln>
        </p:spPr>
      </p:pic>
      <p:sp>
        <p:nvSpPr>
          <p:cNvPr id="82" name="Shape 82"/>
          <p:cNvSpPr txBox="1"/>
          <p:nvPr/>
        </p:nvSpPr>
        <p:spPr>
          <a:xfrm>
            <a:off x="3952225" y="4823225"/>
            <a:ext cx="5487300" cy="414299"/>
          </a:xfrm>
          <a:prstGeom prst="rect">
            <a:avLst/>
          </a:prstGeom>
          <a:noFill/>
          <a:ln>
            <a:noFill/>
          </a:ln>
        </p:spPr>
        <p:txBody>
          <a:bodyPr lIns="91425" tIns="91425" rIns="91425" bIns="91425" anchor="t" anchorCtr="0">
            <a:noAutofit/>
          </a:bodyPr>
          <a:lstStyle/>
          <a:p>
            <a:pPr>
              <a:spcBef>
                <a:spcPts val="0"/>
              </a:spcBef>
              <a:buNone/>
            </a:pPr>
            <a:r>
              <a:rPr lang="en" sz="700"/>
              <a:t>Retrieved from https://cosmiccowgirlsmagazine.files.wordpress.com/2011/08/thriving-in-spite-of-adversity-12-foster-homes.jpg</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Socioeconomic</a:t>
            </a:r>
          </a:p>
        </p:txBody>
      </p:sp>
      <p:sp>
        <p:nvSpPr>
          <p:cNvPr id="88" name="Shape 88"/>
          <p:cNvSpPr txBox="1">
            <a:spLocks noGrp="1"/>
          </p:cNvSpPr>
          <p:nvPr>
            <p:ph type="body" idx="1"/>
          </p:nvPr>
        </p:nvSpPr>
        <p:spPr>
          <a:xfrm>
            <a:off x="243000" y="1458000"/>
            <a:ext cx="4455000" cy="3685500"/>
          </a:xfrm>
          <a:prstGeom prst="rect">
            <a:avLst/>
          </a:prstGeom>
        </p:spPr>
        <p:txBody>
          <a:bodyPr lIns="91425" tIns="91425" rIns="91425" bIns="91425" anchor="t" anchorCtr="0">
            <a:noAutofit/>
          </a:bodyPr>
          <a:lstStyle/>
          <a:p>
            <a:pPr lvl="0" rtl="0">
              <a:spcBef>
                <a:spcPts val="0"/>
              </a:spcBef>
              <a:buNone/>
            </a:pPr>
            <a:r>
              <a:rPr lang="en" sz="1800" b="1" dirty="0"/>
              <a:t>Suppressed Financially</a:t>
            </a:r>
          </a:p>
          <a:p>
            <a:pPr marL="457200" lvl="0" indent="-342900" rtl="0">
              <a:spcBef>
                <a:spcPts val="0"/>
              </a:spcBef>
              <a:buClr>
                <a:schemeClr val="dk2"/>
              </a:buClr>
              <a:buSzPct val="100000"/>
              <a:buFont typeface="Arial"/>
              <a:buChar char="●"/>
            </a:pPr>
            <a:r>
              <a:rPr lang="en" sz="1800" dirty="0"/>
              <a:t>Poverty</a:t>
            </a:r>
          </a:p>
          <a:p>
            <a:pPr marL="914400" lvl="1" indent="-342900" rtl="0">
              <a:spcBef>
                <a:spcPts val="0"/>
              </a:spcBef>
              <a:buClr>
                <a:schemeClr val="dk2"/>
              </a:buClr>
              <a:buSzPct val="100000"/>
              <a:buFont typeface="Courier New"/>
              <a:buChar char="o"/>
            </a:pPr>
            <a:r>
              <a:rPr lang="en" sz="1800" dirty="0"/>
              <a:t>Homeless - 25%</a:t>
            </a:r>
          </a:p>
          <a:p>
            <a:pPr marL="457200" lvl="0" indent="-342900" rtl="0">
              <a:spcBef>
                <a:spcPts val="0"/>
              </a:spcBef>
              <a:buClr>
                <a:schemeClr val="dk2"/>
              </a:buClr>
              <a:buSzPct val="100000"/>
              <a:buFont typeface="Arial"/>
              <a:buChar char="●"/>
            </a:pPr>
            <a:r>
              <a:rPr lang="en" sz="1800" dirty="0"/>
              <a:t>Education</a:t>
            </a:r>
          </a:p>
          <a:p>
            <a:pPr marL="914400" lvl="1" indent="-342900" rtl="0">
              <a:spcBef>
                <a:spcPts val="0"/>
              </a:spcBef>
              <a:buClr>
                <a:schemeClr val="dk2"/>
              </a:buClr>
              <a:buSzPct val="100000"/>
              <a:buFont typeface="Courier New"/>
              <a:buChar char="o"/>
            </a:pPr>
            <a:r>
              <a:rPr lang="en" sz="1800" dirty="0"/>
              <a:t>High school diploma - 54%</a:t>
            </a:r>
          </a:p>
          <a:p>
            <a:pPr marL="914400" lvl="1" indent="-342900" rtl="0">
              <a:spcBef>
                <a:spcPts val="0"/>
              </a:spcBef>
              <a:buClr>
                <a:schemeClr val="dk2"/>
              </a:buClr>
              <a:buSzPct val="100000"/>
              <a:buFont typeface="Courier New"/>
              <a:buChar char="o"/>
            </a:pPr>
            <a:r>
              <a:rPr lang="en" sz="1800" dirty="0"/>
              <a:t>Bachelor’s degree or higher -2%</a:t>
            </a:r>
          </a:p>
          <a:p>
            <a:pPr marL="457200" lvl="0" indent="-342900" rtl="0">
              <a:spcBef>
                <a:spcPts val="0"/>
              </a:spcBef>
              <a:buClr>
                <a:schemeClr val="dk2"/>
              </a:buClr>
              <a:buSzPct val="100000"/>
              <a:buFont typeface="Arial"/>
              <a:buChar char="●"/>
            </a:pPr>
            <a:r>
              <a:rPr lang="en" sz="1800" dirty="0"/>
              <a:t>Unemployed - 51%</a:t>
            </a:r>
          </a:p>
          <a:p>
            <a:pPr marL="457200" lvl="0" indent="-342900" rtl="0">
              <a:spcBef>
                <a:spcPts val="0"/>
              </a:spcBef>
              <a:buClr>
                <a:schemeClr val="dk2"/>
              </a:buClr>
              <a:buSzPct val="100000"/>
              <a:buFont typeface="Arial"/>
              <a:buChar char="●"/>
            </a:pPr>
            <a:r>
              <a:rPr lang="en" sz="1800" dirty="0"/>
              <a:t>No health insurance - 30%</a:t>
            </a:r>
            <a:br>
              <a:rPr lang="en" sz="1800" dirty="0"/>
            </a:br>
            <a:endParaRPr lang="en" sz="1800" dirty="0"/>
          </a:p>
          <a:p>
            <a:pPr lvl="0" rtl="0">
              <a:spcBef>
                <a:spcPts val="0"/>
              </a:spcBef>
              <a:buNone/>
            </a:pPr>
            <a:endParaRPr sz="1800" dirty="0"/>
          </a:p>
          <a:p>
            <a:pPr>
              <a:spcBef>
                <a:spcPts val="0"/>
              </a:spcBef>
              <a:buNone/>
            </a:pPr>
            <a:endParaRPr sz="1800" dirty="0"/>
          </a:p>
        </p:txBody>
      </p:sp>
      <p:sp>
        <p:nvSpPr>
          <p:cNvPr id="89" name="Shape 89"/>
          <p:cNvSpPr txBox="1"/>
          <p:nvPr/>
        </p:nvSpPr>
        <p:spPr>
          <a:xfrm>
            <a:off x="4590000" y="1458000"/>
            <a:ext cx="4968000" cy="2888999"/>
          </a:xfrm>
          <a:prstGeom prst="rect">
            <a:avLst/>
          </a:prstGeom>
          <a:noFill/>
          <a:ln>
            <a:noFill/>
          </a:ln>
        </p:spPr>
        <p:txBody>
          <a:bodyPr lIns="91425" tIns="91425" rIns="91425" bIns="91425" anchor="t" anchorCtr="0">
            <a:noAutofit/>
          </a:bodyPr>
          <a:lstStyle/>
          <a:p>
            <a:pPr lvl="0" rtl="0">
              <a:spcBef>
                <a:spcPts val="600"/>
              </a:spcBef>
              <a:buClr>
                <a:schemeClr val="dk1"/>
              </a:buClr>
              <a:buSzPct val="61111"/>
              <a:buFont typeface="Arial"/>
              <a:buNone/>
            </a:pPr>
            <a:r>
              <a:rPr lang="en" sz="1800" b="1" dirty="0">
                <a:solidFill>
                  <a:schemeClr val="dk2"/>
                </a:solidFill>
              </a:rPr>
              <a:t>Lack of Responsibility</a:t>
            </a:r>
          </a:p>
          <a:p>
            <a:pPr marL="457200" lvl="0" indent="-342900" rtl="0">
              <a:spcBef>
                <a:spcPts val="600"/>
              </a:spcBef>
              <a:buClr>
                <a:schemeClr val="dk2"/>
              </a:buClr>
              <a:buSzPct val="100000"/>
              <a:buFont typeface="Arial"/>
              <a:buChar char="●"/>
            </a:pPr>
            <a:r>
              <a:rPr lang="en" sz="1800" dirty="0">
                <a:solidFill>
                  <a:schemeClr val="dk2"/>
                </a:solidFill>
              </a:rPr>
              <a:t>Financial </a:t>
            </a:r>
            <a:r>
              <a:rPr lang="en" sz="1800" dirty="0" smtClean="0">
                <a:solidFill>
                  <a:schemeClr val="dk2"/>
                </a:solidFill>
              </a:rPr>
              <a:t>difficulty</a:t>
            </a:r>
            <a:endParaRPr lang="en" sz="1800" dirty="0">
              <a:solidFill>
                <a:schemeClr val="dk2"/>
              </a:solidFill>
            </a:endParaRPr>
          </a:p>
          <a:p>
            <a:pPr marL="914400" lvl="1" indent="-342900" rtl="0">
              <a:spcBef>
                <a:spcPts val="480"/>
              </a:spcBef>
              <a:buClr>
                <a:schemeClr val="dk2"/>
              </a:buClr>
              <a:buSzPct val="100000"/>
              <a:buFont typeface="Courier New"/>
              <a:buChar char="o"/>
            </a:pPr>
            <a:r>
              <a:rPr lang="en" sz="1800" dirty="0">
                <a:solidFill>
                  <a:schemeClr val="dk2"/>
                </a:solidFill>
              </a:rPr>
              <a:t>Receives public assistance - 30%</a:t>
            </a:r>
          </a:p>
          <a:p>
            <a:pPr marL="457200" lvl="0" indent="-342900" rtl="0">
              <a:spcBef>
                <a:spcPts val="600"/>
              </a:spcBef>
              <a:buClr>
                <a:schemeClr val="dk2"/>
              </a:buClr>
              <a:buSzPct val="100000"/>
              <a:buFont typeface="Arial"/>
              <a:buChar char="●"/>
            </a:pPr>
            <a:r>
              <a:rPr lang="en" sz="1800" dirty="0">
                <a:solidFill>
                  <a:schemeClr val="dk2"/>
                </a:solidFill>
              </a:rPr>
              <a:t>Unemployment</a:t>
            </a:r>
          </a:p>
          <a:p>
            <a:pPr marL="457200" lvl="0" indent="-342900" rtl="0">
              <a:spcBef>
                <a:spcPts val="600"/>
              </a:spcBef>
              <a:buClr>
                <a:schemeClr val="dk2"/>
              </a:buClr>
              <a:buSzPct val="100000"/>
              <a:buFont typeface="Arial"/>
              <a:buChar char="●"/>
            </a:pPr>
            <a:r>
              <a:rPr lang="en" sz="1800" dirty="0">
                <a:solidFill>
                  <a:schemeClr val="dk2"/>
                </a:solidFill>
              </a:rPr>
              <a:t>Arrested</a:t>
            </a:r>
          </a:p>
          <a:p>
            <a:pPr marL="457200" lvl="0" indent="-342900" rtl="0">
              <a:spcBef>
                <a:spcPts val="600"/>
              </a:spcBef>
              <a:buClr>
                <a:schemeClr val="dk2"/>
              </a:buClr>
              <a:buSzPct val="100000"/>
              <a:buFont typeface="Arial"/>
              <a:buChar char="●"/>
            </a:pPr>
            <a:r>
              <a:rPr lang="en" sz="1800" dirty="0">
                <a:solidFill>
                  <a:schemeClr val="dk2"/>
                </a:solidFill>
              </a:rPr>
              <a:t>Incarcerated</a:t>
            </a:r>
          </a:p>
          <a:p>
            <a:pPr marL="457200" lvl="0" indent="-342900" rtl="0">
              <a:spcBef>
                <a:spcPts val="600"/>
              </a:spcBef>
              <a:buClr>
                <a:schemeClr val="dk2"/>
              </a:buClr>
              <a:buSzPct val="100000"/>
              <a:buFont typeface="Arial"/>
              <a:buChar char="●"/>
            </a:pPr>
            <a:r>
              <a:rPr lang="en" sz="1800" dirty="0">
                <a:solidFill>
                  <a:schemeClr val="dk2"/>
                </a:solidFill>
              </a:rPr>
              <a:t>Pregnant</a:t>
            </a:r>
          </a:p>
          <a:p>
            <a:pPr marL="914400" lvl="1" indent="-342900" rtl="0">
              <a:spcBef>
                <a:spcPts val="480"/>
              </a:spcBef>
              <a:buClr>
                <a:schemeClr val="dk2"/>
              </a:buClr>
              <a:buSzPct val="100000"/>
              <a:buFont typeface="Courier New"/>
              <a:buChar char="o"/>
            </a:pPr>
            <a:r>
              <a:rPr lang="en" sz="1800" dirty="0">
                <a:solidFill>
                  <a:schemeClr val="dk2"/>
                </a:solidFill>
              </a:rPr>
              <a:t>Became a parent - 84%</a:t>
            </a:r>
          </a:p>
          <a:p>
            <a:pPr>
              <a:spcBef>
                <a:spcPts val="0"/>
              </a:spcBef>
              <a:buNone/>
            </a:pPr>
            <a:endParaRPr dirty="0"/>
          </a:p>
        </p:txBody>
      </p:sp>
      <p:sp>
        <p:nvSpPr>
          <p:cNvPr id="90" name="Shape 90"/>
          <p:cNvSpPr txBox="1"/>
          <p:nvPr/>
        </p:nvSpPr>
        <p:spPr>
          <a:xfrm>
            <a:off x="6324600" y="4552950"/>
            <a:ext cx="2497499" cy="458999"/>
          </a:xfrm>
          <a:prstGeom prst="rect">
            <a:avLst/>
          </a:prstGeom>
          <a:noFill/>
          <a:ln>
            <a:noFill/>
          </a:ln>
        </p:spPr>
        <p:txBody>
          <a:bodyPr lIns="91425" tIns="91425" rIns="91425" bIns="91425" anchor="t" anchorCtr="0">
            <a:noAutofit/>
          </a:bodyPr>
          <a:lstStyle/>
          <a:p>
            <a:pPr>
              <a:spcBef>
                <a:spcPts val="0"/>
              </a:spcBef>
              <a:buNone/>
            </a:pPr>
            <a:r>
              <a:rPr lang="en" dirty="0">
                <a:solidFill>
                  <a:schemeClr val="bg2"/>
                </a:solidFill>
              </a:rPr>
              <a:t>(U.S. Census Bureau, 2013)</a:t>
            </a:r>
          </a:p>
        </p:txBody>
      </p:sp>
    </p:spTree>
  </p:cSld>
  <p:clrMapOvr>
    <a:masterClrMapping/>
  </p:clrMapOvr>
  <p:transition spd="slow">
    <p:cut/>
  </p:transition>
</p:sld>
</file>

<file path=ppt/theme/theme1.xml><?xml version="1.0" encoding="utf-8"?>
<a:theme xmlns:a="http://schemas.openxmlformats.org/drawingml/2006/main"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TotalTime>
  <Words>6754</Words>
  <Application>Microsoft Office PowerPoint</Application>
  <PresentationFormat>On-screen Show (16:9)</PresentationFormat>
  <Paragraphs>536</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modern</vt:lpstr>
      <vt:lpstr>Aging Out</vt:lpstr>
      <vt:lpstr>PowerPoint Presentation</vt:lpstr>
      <vt:lpstr>PowerPoint Presentation</vt:lpstr>
      <vt:lpstr>Group Activity</vt:lpstr>
      <vt:lpstr>Foster Care</vt:lpstr>
      <vt:lpstr>Diversity Factors</vt:lpstr>
      <vt:lpstr>Diversity Factors</vt:lpstr>
      <vt:lpstr>Diversity Factors </vt:lpstr>
      <vt:lpstr>Socioeconomic</vt:lpstr>
      <vt:lpstr>Socioeconomic</vt:lpstr>
      <vt:lpstr>Sociocultural</vt:lpstr>
      <vt:lpstr>Lifestyle Choices</vt:lpstr>
      <vt:lpstr>Population</vt:lpstr>
      <vt:lpstr>Personal Interview #1</vt:lpstr>
      <vt:lpstr>Personal Interview #2</vt:lpstr>
      <vt:lpstr>Personal Interview #2 Cont.</vt:lpstr>
      <vt:lpstr>Personal Interview #3</vt:lpstr>
      <vt:lpstr>Developmental Perspective</vt:lpstr>
      <vt:lpstr>Developmental Perspective</vt:lpstr>
      <vt:lpstr>Occupational Injustice</vt:lpstr>
      <vt:lpstr>Occupational Engagement</vt:lpstr>
      <vt:lpstr>“The Cost of Doing Nothing”</vt:lpstr>
      <vt:lpstr>Vital Needs to Support Transitions</vt:lpstr>
      <vt:lpstr>What Needs to Change?</vt:lpstr>
      <vt:lpstr>Aging Out in Nevada </vt:lpstr>
      <vt:lpstr>Aging Out in Nevada </vt:lpstr>
      <vt:lpstr>Nevada Independent Living Program</vt:lpstr>
      <vt:lpstr>Independent Living Program</vt:lpstr>
      <vt:lpstr>Independent Living Resources</vt:lpstr>
      <vt:lpstr>Independent Living Resources</vt:lpstr>
      <vt:lpstr>Independent Living Resources</vt:lpstr>
      <vt:lpstr>Occupational Therapist’s Role</vt:lpstr>
      <vt:lpstr>Emerging Practice</vt:lpstr>
      <vt:lpstr>Conclusion</vt:lpstr>
      <vt:lpstr>Video</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Out</dc:title>
  <dc:creator>Dani</dc:creator>
  <cp:lastModifiedBy>Administrator</cp:lastModifiedBy>
  <cp:revision>54</cp:revision>
  <cp:lastPrinted>2015-02-26T16:47:55Z</cp:lastPrinted>
  <dcterms:modified xsi:type="dcterms:W3CDTF">2015-02-27T00:57:54Z</dcterms:modified>
</cp:coreProperties>
</file>